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314" r:id="rId2"/>
    <p:sldId id="286" r:id="rId3"/>
    <p:sldId id="315" r:id="rId4"/>
    <p:sldId id="330" r:id="rId5"/>
    <p:sldId id="331" r:id="rId6"/>
    <p:sldId id="316" r:id="rId7"/>
    <p:sldId id="317" r:id="rId8"/>
    <p:sldId id="333" r:id="rId9"/>
    <p:sldId id="320" r:id="rId10"/>
    <p:sldId id="318" r:id="rId11"/>
    <p:sldId id="335" r:id="rId12"/>
    <p:sldId id="332" r:id="rId13"/>
    <p:sldId id="334" r:id="rId14"/>
    <p:sldId id="322" r:id="rId15"/>
    <p:sldId id="336" r:id="rId16"/>
    <p:sldId id="338" r:id="rId17"/>
    <p:sldId id="339" r:id="rId18"/>
    <p:sldId id="340" r:id="rId19"/>
    <p:sldId id="341" r:id="rId20"/>
    <p:sldId id="337" r:id="rId21"/>
    <p:sldId id="307" r:id="rId2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pos="3840" userDrawn="1">
          <p15:clr>
            <a:srgbClr val="A4A3A4"/>
          </p15:clr>
        </p15:guide>
        <p15:guide id="3" orient="horz" pos="2424" userDrawn="1">
          <p15:clr>
            <a:srgbClr val="A4A3A4"/>
          </p15:clr>
        </p15:guide>
        <p15:guide id="4" orient="horz" pos="3480" userDrawn="1">
          <p15:clr>
            <a:srgbClr val="A4A3A4"/>
          </p15:clr>
        </p15:guide>
        <p15:guide id="5" pos="1872" userDrawn="1">
          <p15:clr>
            <a:srgbClr val="A4A3A4"/>
          </p15:clr>
        </p15:guide>
        <p15:guide id="6" pos="561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88A826-E010-35CD-520B-383BE3B00BED}" name="Gabriela Harrod" initials="GH" userId="S::gharrod@stevens.edu::bb5648e7-5444-423e-af1c-7c0643b0412f" providerId="AD"/>
  <p188:author id="{74032E33-9567-DC8E-3818-9C6E4F112D8C}" name="Stacey Greene" initials="SG" userId="S::agreene@stevens.edu::8691361d-68f7-40e3-a002-b2b2c8069a87" providerId="AD"/>
  <p188:author id="{2A4F7E43-EBB0-0F1B-D6B6-BAAAF8F6FE92}" name="Kristen Daily" initials="KD" userId="S::kdaily1@stevens.edu::d8b303e7-f428-4259-b2e0-d95d928cb87f" providerId="AD"/>
  <p188:author id="{2568237B-8E4F-8CB0-5161-8D793F848834}" name="Beth McGrath" initials="BM" userId="S::prescos@stevens.edu::657ff811-4f33-4524-93f7-4c29754a249d" providerId="AD"/>
  <p188:author id="{FBD2488D-4144-20D1-5D7F-F04FA6F2C25D}" name="Paul Karr" initials="PK" userId="S::pkarr@stevens.edu::f5f05150-cc04-49e9-a6d4-d8b6f0697623" providerId="AD"/>
  <p188:author id="{FE5C44A8-1152-C41E-4E4B-9851BDBFC2B1}" name="Rebecca Markley" initials="RM" userId="S::rmarkley@stevens.edu::aa434740-dae6-49da-a337-ca2d4b53603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462540-472A-9BFB-F1EF-C63085CFE0BE}" v="2" dt="2022-08-05T14:55:49.738"/>
    <p1510:client id="{6EB12288-36E4-C279-3DFA-BDFF0A4B396A}" v="6" dt="2022-08-05T03:43:20.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2"/>
    <p:restoredTop sz="94694"/>
  </p:normalViewPr>
  <p:slideViewPr>
    <p:cSldViewPr snapToGrid="0">
      <p:cViewPr>
        <p:scale>
          <a:sx n="73" d="100"/>
          <a:sy n="73" d="100"/>
        </p:scale>
        <p:origin x="468" y="36"/>
      </p:cViewPr>
      <p:guideLst>
        <p:guide orient="horz" pos="1200"/>
        <p:guide pos="3840"/>
        <p:guide orient="horz" pos="2424"/>
        <p:guide orient="horz" pos="3480"/>
        <p:guide pos="1872"/>
        <p:guide pos="5616"/>
      </p:guideLst>
    </p:cSldViewPr>
  </p:slideViewPr>
  <p:outlineViewPr>
    <p:cViewPr>
      <p:scale>
        <a:sx n="33" d="100"/>
        <a:sy n="33" d="100"/>
      </p:scale>
      <p:origin x="0" y="-29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12342C3A-DD85-7843-B416-BD52AB030D59}" type="slidenum">
              <a:rPr lang="en-US" smtClean="0"/>
              <a:pPr/>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908364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425435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7194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7"/>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4" r:id="rId3"/>
    <p:sldLayoutId id="2147483672" r:id="rId4"/>
    <p:sldLayoutId id="2147483651" r:id="rId5"/>
    <p:sldLayoutId id="2147483650" r:id="rId6"/>
    <p:sldLayoutId id="2147483662" r:id="rId7"/>
    <p:sldLayoutId id="2147483652" r:id="rId8"/>
    <p:sldLayoutId id="2147483670" r:id="rId9"/>
    <p:sldLayoutId id="2147483671" r:id="rId10"/>
    <p:sldLayoutId id="2147483665" r:id="rId11"/>
    <p:sldLayoutId id="2147483666" r:id="rId12"/>
    <p:sldLayoutId id="2147483668" r:id="rId13"/>
    <p:sldLayoutId id="2147483667" r:id="rId14"/>
    <p:sldLayoutId id="2147483664" r:id="rId15"/>
    <p:sldLayoutId id="2147483653" r:id="rId16"/>
    <p:sldLayoutId id="2147483654" r:id="rId17"/>
    <p:sldLayoutId id="2147483655" r:id="rId18"/>
    <p:sldLayoutId id="2147483663" r:id="rId19"/>
    <p:sldLayoutId id="2147483656" r:id="rId20"/>
    <p:sldLayoutId id="2147483657" r:id="rId21"/>
    <p:sldLayoutId id="2147483658" r:id="rId22"/>
    <p:sldLayoutId id="2147483659" r:id="rId23"/>
    <p:sldLayoutId id="2147483669" r:id="rId24"/>
    <p:sldLayoutId id="2147483673" r:id="rId25"/>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www.reflectionsofthevoid.com/2018/01/links-of-day-11012018-two-machine.html" TargetMode="External"/><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8.xml"/><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aketvaani.blogspot.com/2011/12/five-common-challenges-that-consultants.html" TargetMode="External"/><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technofaq.org/posts/2018/05/surefire-ways-to-recover-from-bankruptcy/"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bankruptcylawyer.cheap/" TargetMode="External"/><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A49E-9905-4AB5-20EB-B0C52C78FBD0}"/>
              </a:ext>
            </a:extLst>
          </p:cNvPr>
          <p:cNvSpPr>
            <a:spLocks noGrp="1"/>
          </p:cNvSpPr>
          <p:nvPr>
            <p:ph type="title"/>
          </p:nvPr>
        </p:nvSpPr>
        <p:spPr>
          <a:xfrm>
            <a:off x="6820414" y="974037"/>
            <a:ext cx="4913243" cy="4254363"/>
          </a:xfrm>
        </p:spPr>
        <p:txBody>
          <a:bodyPr>
            <a:normAutofit/>
          </a:bodyPr>
          <a:lstStyle/>
          <a:p>
            <a:pPr marL="12700">
              <a:lnSpc>
                <a:spcPct val="100000"/>
              </a:lnSpc>
              <a:spcBef>
                <a:spcPts val="110"/>
              </a:spcBef>
            </a:pPr>
            <a:r>
              <a:rPr lang="en-US" sz="3600" spc="40" dirty="0">
                <a:solidFill>
                  <a:srgbClr val="FFFFFF"/>
                </a:solidFill>
                <a:latin typeface="Verdana"/>
                <a:cs typeface="Verdana"/>
              </a:rPr>
              <a:t>BANKRUPTCY</a:t>
            </a:r>
            <a:br>
              <a:rPr lang="en-US" sz="3600" spc="-20" dirty="0">
                <a:latin typeface="Verdana"/>
                <a:cs typeface="Verdana"/>
              </a:rPr>
            </a:br>
            <a:r>
              <a:rPr lang="en-US" sz="3600" spc="40" dirty="0" err="1">
                <a:latin typeface="Verdana"/>
                <a:cs typeface="Verdana"/>
              </a:rPr>
              <a:t>BANKRUPTCY</a:t>
            </a:r>
            <a:r>
              <a:rPr lang="en-US" sz="3600" spc="-175" dirty="0">
                <a:latin typeface="Verdana"/>
                <a:cs typeface="Verdana"/>
              </a:rPr>
              <a:t> </a:t>
            </a:r>
            <a:r>
              <a:rPr lang="en-US" sz="3600" spc="-20" dirty="0">
                <a:latin typeface="Verdana"/>
                <a:cs typeface="Verdana"/>
              </a:rPr>
              <a:t>PREDICTION</a:t>
            </a:r>
            <a:br>
              <a:rPr lang="en-US" sz="3600" spc="-20" dirty="0">
                <a:latin typeface="Verdana"/>
                <a:cs typeface="Verdana"/>
              </a:rPr>
            </a:br>
            <a:r>
              <a:rPr lang="en-US" sz="3600" spc="-20" dirty="0">
                <a:latin typeface="Verdana"/>
                <a:cs typeface="Verdana"/>
              </a:rPr>
              <a:t>USING MACHINE</a:t>
            </a:r>
            <a:br>
              <a:rPr lang="en-US" sz="3600" spc="-20" dirty="0">
                <a:latin typeface="Verdana"/>
                <a:cs typeface="Verdana"/>
              </a:rPr>
            </a:br>
            <a:r>
              <a:rPr lang="en-US" sz="3600" spc="-20" dirty="0">
                <a:latin typeface="Verdana"/>
                <a:cs typeface="Verdana"/>
              </a:rPr>
              <a:t>LEARNING</a:t>
            </a:r>
            <a:br>
              <a:rPr lang="en-US" sz="3600" dirty="0">
                <a:latin typeface="Verdana"/>
                <a:cs typeface="Verdana"/>
              </a:rPr>
            </a:br>
            <a:endParaRPr lang="en-US" sz="3600" dirty="0">
              <a:latin typeface="Verdana"/>
              <a:cs typeface="Verdana"/>
            </a:endParaRPr>
          </a:p>
        </p:txBody>
      </p:sp>
      <p:sp>
        <p:nvSpPr>
          <p:cNvPr id="3" name="Text Placeholder 2">
            <a:extLst>
              <a:ext uri="{FF2B5EF4-FFF2-40B4-BE49-F238E27FC236}">
                <a16:creationId xmlns:a16="http://schemas.microsoft.com/office/drawing/2014/main" id="{E4291A27-BCCF-99D4-0850-BDB05722F8EF}"/>
              </a:ext>
            </a:extLst>
          </p:cNvPr>
          <p:cNvSpPr>
            <a:spLocks noGrp="1"/>
          </p:cNvSpPr>
          <p:nvPr>
            <p:ph type="body" idx="1"/>
          </p:nvPr>
        </p:nvSpPr>
        <p:spPr>
          <a:xfrm>
            <a:off x="6617373" y="5418213"/>
            <a:ext cx="5116284" cy="931499"/>
          </a:xfrm>
        </p:spPr>
        <p:txBody>
          <a:bodyPr>
            <a:noAutofit/>
          </a:bodyPr>
          <a:lstStyle/>
          <a:p>
            <a:r>
              <a:rPr lang="en-US" sz="1800" b="1" i="0" u="none" strike="noStrike" baseline="0" dirty="0">
                <a:latin typeface="+mn-lt"/>
              </a:rPr>
              <a:t>FA-582:</a:t>
            </a:r>
            <a:r>
              <a:rPr lang="en-IN" sz="1800" b="1" dirty="0">
                <a:latin typeface="+mn-lt"/>
              </a:rPr>
              <a:t> Group 1</a:t>
            </a:r>
          </a:p>
          <a:p>
            <a:r>
              <a:rPr lang="en-US" sz="1800" b="1" i="0" u="none" strike="noStrike" baseline="0" dirty="0">
                <a:latin typeface="+mn-lt"/>
              </a:rPr>
              <a:t>Tashveen Kaur, Abhinav Ganguly, Clinton </a:t>
            </a:r>
            <a:r>
              <a:rPr lang="en-US" sz="1800" b="1" i="0" u="none" strike="noStrike" baseline="0" dirty="0" err="1">
                <a:latin typeface="+mn-lt"/>
              </a:rPr>
              <a:t>Nwokike</a:t>
            </a:r>
            <a:endParaRPr lang="en-IN" sz="1800" b="1" dirty="0">
              <a:latin typeface="+mn-lt"/>
            </a:endParaRPr>
          </a:p>
        </p:txBody>
      </p:sp>
    </p:spTree>
    <p:extLst>
      <p:ext uri="{BB962C8B-B14F-4D97-AF65-F5344CB8AC3E}">
        <p14:creationId xmlns:p14="http://schemas.microsoft.com/office/powerpoint/2010/main" val="2460559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7C79-ED3D-7560-27A0-F006D74290A9}"/>
              </a:ext>
            </a:extLst>
          </p:cNvPr>
          <p:cNvSpPr>
            <a:spLocks noGrp="1"/>
          </p:cNvSpPr>
          <p:nvPr>
            <p:ph type="title"/>
          </p:nvPr>
        </p:nvSpPr>
        <p:spPr/>
        <p:txBody>
          <a:bodyPr/>
          <a:lstStyle/>
          <a:p>
            <a:r>
              <a:rPr lang="en-IN" dirty="0"/>
              <a:t>Exploratory Data Analysis: </a:t>
            </a:r>
            <a:r>
              <a:rPr lang="en-IN" sz="2800" dirty="0"/>
              <a:t>Data Visualization  </a:t>
            </a:r>
            <a:endParaRPr lang="en-IN" dirty="0"/>
          </a:p>
        </p:txBody>
      </p:sp>
      <p:sp>
        <p:nvSpPr>
          <p:cNvPr id="5" name="Content Placeholder 4">
            <a:extLst>
              <a:ext uri="{FF2B5EF4-FFF2-40B4-BE49-F238E27FC236}">
                <a16:creationId xmlns:a16="http://schemas.microsoft.com/office/drawing/2014/main" id="{B380E64D-55A8-4F28-97A8-B2C275677BE2}"/>
              </a:ext>
            </a:extLst>
          </p:cNvPr>
          <p:cNvSpPr>
            <a:spLocks noGrp="1"/>
          </p:cNvSpPr>
          <p:nvPr>
            <p:ph sz="half" idx="1"/>
          </p:nvPr>
        </p:nvSpPr>
        <p:spPr>
          <a:xfrm>
            <a:off x="644769" y="1943646"/>
            <a:ext cx="3526638" cy="4602688"/>
          </a:xfrm>
        </p:spPr>
        <p:txBody>
          <a:bodyPr/>
          <a:lstStyle/>
          <a:p>
            <a:r>
              <a:rPr lang="en-IN" dirty="0"/>
              <a:t>Creating  a heatmap of correlation of all the features in our dataset.</a:t>
            </a:r>
          </a:p>
          <a:p>
            <a:endParaRPr lang="en-IN" dirty="0"/>
          </a:p>
          <a:p>
            <a:r>
              <a:rPr lang="en-IN" dirty="0"/>
              <a:t>The data seems to be extremely cluttered.</a:t>
            </a:r>
          </a:p>
          <a:p>
            <a:pPr marL="0" indent="0">
              <a:buNone/>
            </a:pPr>
            <a:endParaRPr lang="en-IN" dirty="0"/>
          </a:p>
          <a:p>
            <a:r>
              <a:rPr lang="en-IN" dirty="0"/>
              <a:t> Difficulty in visualizing this correlation heatmap</a:t>
            </a:r>
          </a:p>
          <a:p>
            <a:endParaRPr lang="en-IN" dirty="0"/>
          </a:p>
          <a:p>
            <a:pPr marL="0" indent="0">
              <a:buNone/>
            </a:pPr>
            <a:endParaRPr lang="en-IN" dirty="0"/>
          </a:p>
          <a:p>
            <a:pPr marL="0" indent="0">
              <a:buNone/>
            </a:pPr>
            <a:r>
              <a:rPr lang="en-IN" b="1" dirty="0"/>
              <a:t>So What Do We Do Now?</a:t>
            </a:r>
          </a:p>
        </p:txBody>
      </p:sp>
      <p:sp>
        <p:nvSpPr>
          <p:cNvPr id="4" name="Slide Number Placeholder 3">
            <a:extLst>
              <a:ext uri="{FF2B5EF4-FFF2-40B4-BE49-F238E27FC236}">
                <a16:creationId xmlns:a16="http://schemas.microsoft.com/office/drawing/2014/main" id="{927FD45D-3607-1591-362E-E82CACDB6DFC}"/>
              </a:ext>
            </a:extLst>
          </p:cNvPr>
          <p:cNvSpPr>
            <a:spLocks noGrp="1"/>
          </p:cNvSpPr>
          <p:nvPr>
            <p:ph type="sldNum" sz="quarter" idx="12"/>
          </p:nvPr>
        </p:nvSpPr>
        <p:spPr/>
        <p:txBody>
          <a:bodyPr/>
          <a:lstStyle/>
          <a:p>
            <a:fld id="{4267CD5E-26CF-4249-8540-BB1D07FD4227}" type="slidenum">
              <a:rPr lang="en-US" smtClean="0"/>
              <a:t>10</a:t>
            </a:fld>
            <a:endParaRPr lang="en-US"/>
          </a:p>
        </p:txBody>
      </p:sp>
      <p:pic>
        <p:nvPicPr>
          <p:cNvPr id="7" name="Picture 6" descr="Chart, scatter chart&#10;&#10;Description automatically generated">
            <a:extLst>
              <a:ext uri="{FF2B5EF4-FFF2-40B4-BE49-F238E27FC236}">
                <a16:creationId xmlns:a16="http://schemas.microsoft.com/office/drawing/2014/main" id="{EB45EB13-592A-618E-12DA-179F5E1EB73C}"/>
              </a:ext>
            </a:extLst>
          </p:cNvPr>
          <p:cNvPicPr>
            <a:picLocks noChangeAspect="1"/>
          </p:cNvPicPr>
          <p:nvPr/>
        </p:nvPicPr>
        <p:blipFill>
          <a:blip r:embed="rId2"/>
          <a:stretch>
            <a:fillRect/>
          </a:stretch>
        </p:blipFill>
        <p:spPr>
          <a:xfrm>
            <a:off x="4728754" y="1943646"/>
            <a:ext cx="6730056" cy="3980361"/>
          </a:xfrm>
          <a:prstGeom prst="rect">
            <a:avLst/>
          </a:prstGeom>
        </p:spPr>
      </p:pic>
    </p:spTree>
    <p:extLst>
      <p:ext uri="{BB962C8B-B14F-4D97-AF65-F5344CB8AC3E}">
        <p14:creationId xmlns:p14="http://schemas.microsoft.com/office/powerpoint/2010/main" val="85833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41117-2933-EF58-810E-FB6785D34E03}"/>
              </a:ext>
            </a:extLst>
          </p:cNvPr>
          <p:cNvSpPr>
            <a:spLocks noGrp="1"/>
          </p:cNvSpPr>
          <p:nvPr>
            <p:ph type="title"/>
          </p:nvPr>
        </p:nvSpPr>
        <p:spPr/>
        <p:txBody>
          <a:bodyPr/>
          <a:lstStyle/>
          <a:p>
            <a:r>
              <a:rPr lang="en-IN" dirty="0"/>
              <a:t>Machine Learning Algorithms Used:</a:t>
            </a:r>
            <a:endParaRPr lang="en-US" dirty="0"/>
          </a:p>
        </p:txBody>
      </p:sp>
      <p:sp>
        <p:nvSpPr>
          <p:cNvPr id="3" name="Content Placeholder 2">
            <a:extLst>
              <a:ext uri="{FF2B5EF4-FFF2-40B4-BE49-F238E27FC236}">
                <a16:creationId xmlns:a16="http://schemas.microsoft.com/office/drawing/2014/main" id="{C7EE3EE7-E6AC-27A9-2589-B0AB1E60DD3F}"/>
              </a:ext>
            </a:extLst>
          </p:cNvPr>
          <p:cNvSpPr>
            <a:spLocks noGrp="1"/>
          </p:cNvSpPr>
          <p:nvPr>
            <p:ph idx="1"/>
          </p:nvPr>
        </p:nvSpPr>
        <p:spPr/>
        <p:txBody>
          <a:bodyPr/>
          <a:lstStyle/>
          <a:p>
            <a:r>
              <a:rPr lang="en-US" dirty="0"/>
              <a:t>Logistic Regression</a:t>
            </a:r>
          </a:p>
          <a:p>
            <a:endParaRPr lang="en-US" dirty="0"/>
          </a:p>
          <a:p>
            <a:r>
              <a:rPr lang="en-US" dirty="0"/>
              <a:t>Random Forest</a:t>
            </a:r>
          </a:p>
          <a:p>
            <a:endParaRPr lang="en-US" dirty="0"/>
          </a:p>
          <a:p>
            <a:r>
              <a:rPr lang="en-US" dirty="0"/>
              <a:t>Linear Discriminant Analysis (LDA)</a:t>
            </a:r>
          </a:p>
          <a:p>
            <a:endParaRPr lang="en-US" dirty="0"/>
          </a:p>
          <a:p>
            <a:r>
              <a:rPr lang="en-US" dirty="0"/>
              <a:t>Quadratic Discriminant Analysis (QDA)</a:t>
            </a:r>
          </a:p>
          <a:p>
            <a:endParaRPr lang="en-US" dirty="0"/>
          </a:p>
          <a:p>
            <a:r>
              <a:rPr lang="en-US" dirty="0"/>
              <a:t>K-Nearest Neighbors</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B6DEA19-0C66-6BB4-2020-11CFC8A4F23D}"/>
              </a:ext>
            </a:extLst>
          </p:cNvPr>
          <p:cNvSpPr>
            <a:spLocks noGrp="1"/>
          </p:cNvSpPr>
          <p:nvPr>
            <p:ph type="sldNum" sz="quarter" idx="12"/>
          </p:nvPr>
        </p:nvSpPr>
        <p:spPr/>
        <p:txBody>
          <a:bodyPr/>
          <a:lstStyle/>
          <a:p>
            <a:fld id="{4267CD5E-26CF-4249-8540-BB1D07FD4227}" type="slidenum">
              <a:rPr lang="en-US" smtClean="0"/>
              <a:t>11</a:t>
            </a:fld>
            <a:endParaRPr lang="en-US"/>
          </a:p>
        </p:txBody>
      </p:sp>
      <p:pic>
        <p:nvPicPr>
          <p:cNvPr id="6" name="Picture 5" descr="A picture containing stationary&#10;&#10;Description automatically generated">
            <a:extLst>
              <a:ext uri="{FF2B5EF4-FFF2-40B4-BE49-F238E27FC236}">
                <a16:creationId xmlns:a16="http://schemas.microsoft.com/office/drawing/2014/main" id="{433BD4D1-CD63-E9B4-D721-1808FB8C3E9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34150" y="1825625"/>
            <a:ext cx="5434148" cy="3669484"/>
          </a:xfrm>
          <a:prstGeom prst="rect">
            <a:avLst/>
          </a:prstGeom>
        </p:spPr>
      </p:pic>
    </p:spTree>
    <p:extLst>
      <p:ext uri="{BB962C8B-B14F-4D97-AF65-F5344CB8AC3E}">
        <p14:creationId xmlns:p14="http://schemas.microsoft.com/office/powerpoint/2010/main" val="957295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138B-9FC9-0BB0-CCA0-EDE70B2DD04E}"/>
              </a:ext>
            </a:extLst>
          </p:cNvPr>
          <p:cNvSpPr>
            <a:spLocks noGrp="1"/>
          </p:cNvSpPr>
          <p:nvPr>
            <p:ph type="title"/>
          </p:nvPr>
        </p:nvSpPr>
        <p:spPr/>
        <p:txBody>
          <a:bodyPr/>
          <a:lstStyle/>
          <a:p>
            <a:r>
              <a:rPr lang="en-IN" dirty="0"/>
              <a:t>Random Forest </a:t>
            </a:r>
            <a:r>
              <a:rPr lang="en-IN" sz="2800" dirty="0"/>
              <a:t> </a:t>
            </a:r>
            <a:endParaRPr lang="en-US" dirty="0"/>
          </a:p>
        </p:txBody>
      </p:sp>
      <p:sp>
        <p:nvSpPr>
          <p:cNvPr id="3" name="Content Placeholder 2">
            <a:extLst>
              <a:ext uri="{FF2B5EF4-FFF2-40B4-BE49-F238E27FC236}">
                <a16:creationId xmlns:a16="http://schemas.microsoft.com/office/drawing/2014/main" id="{C1F10AB6-0D49-0177-0809-E35C46F7840D}"/>
              </a:ext>
            </a:extLst>
          </p:cNvPr>
          <p:cNvSpPr>
            <a:spLocks noGrp="1"/>
          </p:cNvSpPr>
          <p:nvPr>
            <p:ph idx="1"/>
          </p:nvPr>
        </p:nvSpPr>
        <p:spPr>
          <a:xfrm>
            <a:off x="6923315" y="3685389"/>
            <a:ext cx="4301445" cy="2401903"/>
          </a:xfrm>
        </p:spPr>
        <p:txBody>
          <a:bodyPr>
            <a:normAutofit/>
          </a:bodyPr>
          <a:lstStyle/>
          <a:p>
            <a:r>
              <a:rPr lang="en-US" sz="1500" dirty="0"/>
              <a:t>From the given correlation heatmap, we can infer that the following attributes are highly correlated:</a:t>
            </a:r>
          </a:p>
          <a:p>
            <a:pPr>
              <a:buFont typeface="Wingdings" panose="05000000000000000000" pitchFamily="2" charset="2"/>
              <a:buChar char="Ø"/>
            </a:pPr>
            <a:r>
              <a:rPr lang="en-US" sz="1500" dirty="0"/>
              <a:t>Per Share Net Profit Before Tax</a:t>
            </a:r>
          </a:p>
          <a:p>
            <a:pPr>
              <a:buFont typeface="Wingdings" panose="05000000000000000000" pitchFamily="2" charset="2"/>
              <a:buChar char="Ø"/>
            </a:pPr>
            <a:r>
              <a:rPr lang="en-US" sz="1500" dirty="0"/>
              <a:t>EPS in the Last 4 seasons</a:t>
            </a:r>
          </a:p>
          <a:p>
            <a:pPr>
              <a:buFont typeface="Wingdings" panose="05000000000000000000" pitchFamily="2" charset="2"/>
              <a:buChar char="Ø"/>
            </a:pPr>
            <a:r>
              <a:rPr lang="en-US" sz="1500" dirty="0"/>
              <a:t>Net Value per Share A</a:t>
            </a:r>
          </a:p>
          <a:p>
            <a:pPr>
              <a:buFont typeface="Wingdings" panose="05000000000000000000" pitchFamily="2" charset="2"/>
              <a:buChar char="Ø"/>
            </a:pPr>
            <a:r>
              <a:rPr lang="en-US" sz="1500" dirty="0"/>
              <a:t>Net Value per Share B</a:t>
            </a:r>
          </a:p>
          <a:p>
            <a:pPr>
              <a:buFont typeface="Wingdings" panose="05000000000000000000" pitchFamily="2" charset="2"/>
              <a:buChar char="Ø"/>
            </a:pPr>
            <a:r>
              <a:rPr lang="en-US" sz="1500" dirty="0"/>
              <a:t>Net Value per Share C</a:t>
            </a:r>
          </a:p>
        </p:txBody>
      </p:sp>
      <p:sp>
        <p:nvSpPr>
          <p:cNvPr id="4" name="Slide Number Placeholder 3">
            <a:extLst>
              <a:ext uri="{FF2B5EF4-FFF2-40B4-BE49-F238E27FC236}">
                <a16:creationId xmlns:a16="http://schemas.microsoft.com/office/drawing/2014/main" id="{353C7657-F98D-F691-B76A-2E36B87E0144}"/>
              </a:ext>
            </a:extLst>
          </p:cNvPr>
          <p:cNvSpPr>
            <a:spLocks noGrp="1"/>
          </p:cNvSpPr>
          <p:nvPr>
            <p:ph type="sldNum" sz="quarter" idx="12"/>
          </p:nvPr>
        </p:nvSpPr>
        <p:spPr/>
        <p:txBody>
          <a:bodyPr/>
          <a:lstStyle/>
          <a:p>
            <a:fld id="{4267CD5E-26CF-4249-8540-BB1D07FD4227}" type="slidenum">
              <a:rPr lang="en-US" smtClean="0"/>
              <a:t>12</a:t>
            </a:fld>
            <a:endParaRPr lang="en-US"/>
          </a:p>
        </p:txBody>
      </p:sp>
      <p:pic>
        <p:nvPicPr>
          <p:cNvPr id="6" name="Picture 5" descr="Table&#10;&#10;Description automatically generated">
            <a:extLst>
              <a:ext uri="{FF2B5EF4-FFF2-40B4-BE49-F238E27FC236}">
                <a16:creationId xmlns:a16="http://schemas.microsoft.com/office/drawing/2014/main" id="{DC0D611E-0512-DA4A-2C3E-58FFE069A983}"/>
              </a:ext>
            </a:extLst>
          </p:cNvPr>
          <p:cNvPicPr>
            <a:picLocks noChangeAspect="1"/>
          </p:cNvPicPr>
          <p:nvPr/>
        </p:nvPicPr>
        <p:blipFill>
          <a:blip r:embed="rId2"/>
          <a:stretch>
            <a:fillRect/>
          </a:stretch>
        </p:blipFill>
        <p:spPr>
          <a:xfrm>
            <a:off x="6923315" y="365125"/>
            <a:ext cx="4716242" cy="2868681"/>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2811E552-6C0F-C757-812C-65143A9BC4D1}"/>
              </a:ext>
            </a:extLst>
          </p:cNvPr>
          <p:cNvPicPr>
            <a:picLocks noChangeAspect="1"/>
          </p:cNvPicPr>
          <p:nvPr/>
        </p:nvPicPr>
        <p:blipFill>
          <a:blip r:embed="rId3"/>
          <a:stretch>
            <a:fillRect/>
          </a:stretch>
        </p:blipFill>
        <p:spPr>
          <a:xfrm>
            <a:off x="489648" y="2747691"/>
            <a:ext cx="6224661" cy="3529149"/>
          </a:xfrm>
          <a:prstGeom prst="rect">
            <a:avLst/>
          </a:prstGeom>
        </p:spPr>
      </p:pic>
      <p:sp>
        <p:nvSpPr>
          <p:cNvPr id="9" name="Content Placeholder 2">
            <a:extLst>
              <a:ext uri="{FF2B5EF4-FFF2-40B4-BE49-F238E27FC236}">
                <a16:creationId xmlns:a16="http://schemas.microsoft.com/office/drawing/2014/main" id="{27A1B43B-2D6D-B2E1-7C93-3318C1F3766D}"/>
              </a:ext>
            </a:extLst>
          </p:cNvPr>
          <p:cNvSpPr txBox="1">
            <a:spLocks/>
          </p:cNvSpPr>
          <p:nvPr/>
        </p:nvSpPr>
        <p:spPr>
          <a:xfrm>
            <a:off x="644769" y="1179568"/>
            <a:ext cx="6504968" cy="1431381"/>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589" algn="l" defTabSz="914354" rtl="0" eaLnBrk="1" latinLnBrk="0" hangingPunct="1">
              <a:lnSpc>
                <a:spcPct val="90000"/>
              </a:lnSpc>
              <a:spcBef>
                <a:spcPts val="500"/>
              </a:spcBef>
              <a:buClr>
                <a:schemeClr val="accent4"/>
              </a:buClr>
              <a:buSzPct val="100000"/>
              <a:buFont typeface="System Font Regular"/>
              <a:buChar char="-"/>
              <a:defRPr sz="1800" b="0" i="0" kern="1200">
                <a:solidFill>
                  <a:schemeClr val="tx1"/>
                </a:solidFill>
                <a:latin typeface="IBM Plex Sans" panose="020B0503050203000203" pitchFamily="34" charset="0"/>
                <a:ea typeface="+mn-ea"/>
                <a:cs typeface="+mn-cs"/>
              </a:defRPr>
            </a:lvl2pPr>
            <a:lvl3pPr marL="7772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589" algn="l" defTabSz="914354" rtl="0" eaLnBrk="1" latinLnBrk="0" hangingPunct="1">
              <a:lnSpc>
                <a:spcPct val="90000"/>
              </a:lnSpc>
              <a:spcBef>
                <a:spcPts val="500"/>
              </a:spcBef>
              <a:buClr>
                <a:schemeClr val="accent4"/>
              </a:buClr>
              <a:buSzPct val="100000"/>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Implementing a Random Forest model to list out the 20 most important features from our dataset </a:t>
            </a:r>
          </a:p>
        </p:txBody>
      </p:sp>
    </p:spTree>
    <p:extLst>
      <p:ext uri="{BB962C8B-B14F-4D97-AF65-F5344CB8AC3E}">
        <p14:creationId xmlns:p14="http://schemas.microsoft.com/office/powerpoint/2010/main" val="4293737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1FBB-4BC9-513C-3DE0-B63C103A609B}"/>
              </a:ext>
            </a:extLst>
          </p:cNvPr>
          <p:cNvSpPr>
            <a:spLocks noGrp="1"/>
          </p:cNvSpPr>
          <p:nvPr>
            <p:ph type="title"/>
          </p:nvPr>
        </p:nvSpPr>
        <p:spPr/>
        <p:txBody>
          <a:bodyPr/>
          <a:lstStyle/>
          <a:p>
            <a:r>
              <a:rPr lang="en-US" dirty="0"/>
              <a:t>Methodology: </a:t>
            </a:r>
            <a:r>
              <a:rPr lang="en-US" sz="2800" dirty="0"/>
              <a:t>Random Forest</a:t>
            </a:r>
            <a:endParaRPr lang="en-US" dirty="0"/>
          </a:p>
        </p:txBody>
      </p:sp>
      <p:sp>
        <p:nvSpPr>
          <p:cNvPr id="3" name="Content Placeholder 2">
            <a:extLst>
              <a:ext uri="{FF2B5EF4-FFF2-40B4-BE49-F238E27FC236}">
                <a16:creationId xmlns:a16="http://schemas.microsoft.com/office/drawing/2014/main" id="{BB8D1709-86F9-D032-3F62-BD6135E557A0}"/>
              </a:ext>
            </a:extLst>
          </p:cNvPr>
          <p:cNvSpPr>
            <a:spLocks noGrp="1"/>
          </p:cNvSpPr>
          <p:nvPr>
            <p:ph idx="1"/>
          </p:nvPr>
        </p:nvSpPr>
        <p:spPr/>
        <p:txBody>
          <a:bodyPr/>
          <a:lstStyle/>
          <a:p>
            <a:r>
              <a:rPr lang="en-US" dirty="0"/>
              <a:t>rf model Divided the data set into training and testing sets</a:t>
            </a:r>
          </a:p>
          <a:p>
            <a:r>
              <a:rPr lang="en-US" dirty="0"/>
              <a:t>set the seed</a:t>
            </a:r>
          </a:p>
          <a:p>
            <a:r>
              <a:rPr lang="en-US" dirty="0"/>
              <a:t>Created the random forest model</a:t>
            </a:r>
          </a:p>
          <a:p>
            <a:r>
              <a:rPr lang="en-US" dirty="0"/>
              <a:t>Predicted the target variables</a:t>
            </a:r>
          </a:p>
          <a:p>
            <a:r>
              <a:rPr lang="en-US" dirty="0"/>
              <a:t>Extracted most important features using importance function</a:t>
            </a:r>
          </a:p>
          <a:p>
            <a:r>
              <a:rPr lang="en-US" dirty="0"/>
              <a:t>Sorted the important features in decreasing order</a:t>
            </a:r>
          </a:p>
          <a:p>
            <a:r>
              <a:rPr lang="en-US" dirty="0"/>
              <a:t>Created a list of top 15 important functions that we will use in our Machine Learning Models</a:t>
            </a:r>
          </a:p>
          <a:p>
            <a:endParaRPr lang="en-US" dirty="0"/>
          </a:p>
        </p:txBody>
      </p:sp>
      <p:sp>
        <p:nvSpPr>
          <p:cNvPr id="4" name="Slide Number Placeholder 3">
            <a:extLst>
              <a:ext uri="{FF2B5EF4-FFF2-40B4-BE49-F238E27FC236}">
                <a16:creationId xmlns:a16="http://schemas.microsoft.com/office/drawing/2014/main" id="{F2228465-6D4B-032B-AA95-5ED0ADEBFE6F}"/>
              </a:ext>
            </a:extLst>
          </p:cNvPr>
          <p:cNvSpPr>
            <a:spLocks noGrp="1"/>
          </p:cNvSpPr>
          <p:nvPr>
            <p:ph type="sldNum" sz="quarter" idx="12"/>
          </p:nvPr>
        </p:nvSpPr>
        <p:spPr/>
        <p:txBody>
          <a:bodyPr/>
          <a:lstStyle/>
          <a:p>
            <a:fld id="{4267CD5E-26CF-4249-8540-BB1D07FD4227}" type="slidenum">
              <a:rPr lang="en-US" smtClean="0"/>
              <a:t>13</a:t>
            </a:fld>
            <a:endParaRPr lang="en-US"/>
          </a:p>
        </p:txBody>
      </p:sp>
      <p:pic>
        <p:nvPicPr>
          <p:cNvPr id="6" name="Picture 5">
            <a:extLst>
              <a:ext uri="{FF2B5EF4-FFF2-40B4-BE49-F238E27FC236}">
                <a16:creationId xmlns:a16="http://schemas.microsoft.com/office/drawing/2014/main" id="{A7F72673-BB9C-FC05-A3C2-204FF197523F}"/>
              </a:ext>
            </a:extLst>
          </p:cNvPr>
          <p:cNvPicPr>
            <a:picLocks noChangeAspect="1"/>
          </p:cNvPicPr>
          <p:nvPr/>
        </p:nvPicPr>
        <p:blipFill>
          <a:blip r:embed="rId2"/>
          <a:stretch>
            <a:fillRect/>
          </a:stretch>
        </p:blipFill>
        <p:spPr>
          <a:xfrm>
            <a:off x="838198" y="4693920"/>
            <a:ext cx="8537715" cy="1089388"/>
          </a:xfrm>
          <a:prstGeom prst="rect">
            <a:avLst/>
          </a:prstGeom>
        </p:spPr>
      </p:pic>
    </p:spTree>
    <p:extLst>
      <p:ext uri="{BB962C8B-B14F-4D97-AF65-F5344CB8AC3E}">
        <p14:creationId xmlns:p14="http://schemas.microsoft.com/office/powerpoint/2010/main" val="3992223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7C79-ED3D-7560-27A0-F006D74290A9}"/>
              </a:ext>
            </a:extLst>
          </p:cNvPr>
          <p:cNvSpPr>
            <a:spLocks noGrp="1"/>
          </p:cNvSpPr>
          <p:nvPr>
            <p:ph type="title"/>
          </p:nvPr>
        </p:nvSpPr>
        <p:spPr/>
        <p:txBody>
          <a:bodyPr/>
          <a:lstStyle/>
          <a:p>
            <a:r>
              <a:rPr lang="en-IN" dirty="0"/>
              <a:t>Logistic Regression</a:t>
            </a:r>
          </a:p>
        </p:txBody>
      </p:sp>
      <p:pic>
        <p:nvPicPr>
          <p:cNvPr id="6" name="Content Placeholder 5" descr="Text&#10;&#10;Description automatically generated with medium confidence">
            <a:extLst>
              <a:ext uri="{FF2B5EF4-FFF2-40B4-BE49-F238E27FC236}">
                <a16:creationId xmlns:a16="http://schemas.microsoft.com/office/drawing/2014/main" id="{AB59BE2A-AD71-C77C-E313-C6B913428D3A}"/>
              </a:ext>
            </a:extLst>
          </p:cNvPr>
          <p:cNvPicPr>
            <a:picLocks noGrp="1" noChangeAspect="1"/>
          </p:cNvPicPr>
          <p:nvPr>
            <p:ph sz="half" idx="1"/>
          </p:nvPr>
        </p:nvPicPr>
        <p:blipFill>
          <a:blip r:embed="rId2"/>
          <a:stretch>
            <a:fillRect/>
          </a:stretch>
        </p:blipFill>
        <p:spPr>
          <a:xfrm>
            <a:off x="6320203" y="1545453"/>
            <a:ext cx="4427310" cy="2321793"/>
          </a:xfrm>
        </p:spPr>
      </p:pic>
      <p:sp>
        <p:nvSpPr>
          <p:cNvPr id="4" name="Slide Number Placeholder 3">
            <a:extLst>
              <a:ext uri="{FF2B5EF4-FFF2-40B4-BE49-F238E27FC236}">
                <a16:creationId xmlns:a16="http://schemas.microsoft.com/office/drawing/2014/main" id="{927FD45D-3607-1591-362E-E82CACDB6DFC}"/>
              </a:ext>
            </a:extLst>
          </p:cNvPr>
          <p:cNvSpPr>
            <a:spLocks noGrp="1"/>
          </p:cNvSpPr>
          <p:nvPr>
            <p:ph type="sldNum" sz="quarter" idx="12"/>
          </p:nvPr>
        </p:nvSpPr>
        <p:spPr/>
        <p:txBody>
          <a:bodyPr/>
          <a:lstStyle/>
          <a:p>
            <a:fld id="{4267CD5E-26CF-4249-8540-BB1D07FD4227}" type="slidenum">
              <a:rPr lang="en-US" smtClean="0"/>
              <a:t>14</a:t>
            </a:fld>
            <a:endParaRPr lang="en-US"/>
          </a:p>
        </p:txBody>
      </p:sp>
      <p:sp>
        <p:nvSpPr>
          <p:cNvPr id="7" name="TextBox 6">
            <a:extLst>
              <a:ext uri="{FF2B5EF4-FFF2-40B4-BE49-F238E27FC236}">
                <a16:creationId xmlns:a16="http://schemas.microsoft.com/office/drawing/2014/main" id="{BD63F7BF-B7F9-3083-9D12-91B52862273A}"/>
              </a:ext>
            </a:extLst>
          </p:cNvPr>
          <p:cNvSpPr txBox="1"/>
          <p:nvPr/>
        </p:nvSpPr>
        <p:spPr>
          <a:xfrm>
            <a:off x="940526" y="1690688"/>
            <a:ext cx="3314700" cy="2031325"/>
          </a:xfrm>
          <a:prstGeom prst="rect">
            <a:avLst/>
          </a:prstGeom>
          <a:noFill/>
        </p:spPr>
        <p:txBody>
          <a:bodyPr wrap="square" rtlCol="0">
            <a:spAutoFit/>
          </a:bodyPr>
          <a:lstStyle/>
          <a:p>
            <a:r>
              <a:rPr lang="en-US" dirty="0"/>
              <a:t>Used the top 15 important variables in LR model</a:t>
            </a:r>
          </a:p>
          <a:p>
            <a:r>
              <a:rPr lang="en-US" dirty="0"/>
              <a:t>from random forest created a subset of the bankrupt variable with the above 15 features created a logistic regression model</a:t>
            </a:r>
          </a:p>
        </p:txBody>
      </p:sp>
      <p:sp>
        <p:nvSpPr>
          <p:cNvPr id="9" name="TextBox 8">
            <a:extLst>
              <a:ext uri="{FF2B5EF4-FFF2-40B4-BE49-F238E27FC236}">
                <a16:creationId xmlns:a16="http://schemas.microsoft.com/office/drawing/2014/main" id="{35D54024-67FA-5A40-5FFE-7FCEB1E3C2D0}"/>
              </a:ext>
            </a:extLst>
          </p:cNvPr>
          <p:cNvSpPr txBox="1"/>
          <p:nvPr/>
        </p:nvSpPr>
        <p:spPr>
          <a:xfrm>
            <a:off x="940526" y="4458789"/>
            <a:ext cx="10414862"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Logistic regression is particularly useful for bankruptcy prediction because it can handle non-linear relationships between the predictors and the dependent variable. It is also robust to outliers and can handle missing data, which are common issues in financial data.</a:t>
            </a:r>
          </a:p>
        </p:txBody>
      </p:sp>
    </p:spTree>
    <p:extLst>
      <p:ext uri="{BB962C8B-B14F-4D97-AF65-F5344CB8AC3E}">
        <p14:creationId xmlns:p14="http://schemas.microsoft.com/office/powerpoint/2010/main" val="3981169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2983-8335-45DC-1F3F-8B6847A1F12A}"/>
              </a:ext>
            </a:extLst>
          </p:cNvPr>
          <p:cNvSpPr>
            <a:spLocks noGrp="1"/>
          </p:cNvSpPr>
          <p:nvPr>
            <p:ph type="title"/>
          </p:nvPr>
        </p:nvSpPr>
        <p:spPr/>
        <p:txBody>
          <a:bodyPr/>
          <a:lstStyle/>
          <a:p>
            <a:r>
              <a:rPr lang="en-US" dirty="0"/>
              <a:t>Linear Discriminant Analysis (LDA)</a:t>
            </a:r>
          </a:p>
        </p:txBody>
      </p:sp>
      <p:pic>
        <p:nvPicPr>
          <p:cNvPr id="9" name="Content Placeholder 8">
            <a:extLst>
              <a:ext uri="{FF2B5EF4-FFF2-40B4-BE49-F238E27FC236}">
                <a16:creationId xmlns:a16="http://schemas.microsoft.com/office/drawing/2014/main" id="{BB5AB891-0475-E090-920F-F06065771928}"/>
              </a:ext>
            </a:extLst>
          </p:cNvPr>
          <p:cNvPicPr>
            <a:picLocks noGrp="1" noChangeAspect="1"/>
          </p:cNvPicPr>
          <p:nvPr>
            <p:ph sz="half" idx="1"/>
          </p:nvPr>
        </p:nvPicPr>
        <p:blipFill>
          <a:blip r:embed="rId2"/>
          <a:stretch>
            <a:fillRect/>
          </a:stretch>
        </p:blipFill>
        <p:spPr>
          <a:xfrm>
            <a:off x="7657796" y="2706538"/>
            <a:ext cx="1830977" cy="591103"/>
          </a:xfrm>
        </p:spPr>
      </p:pic>
      <p:pic>
        <p:nvPicPr>
          <p:cNvPr id="7" name="Content Placeholder 6" descr="A picture containing table&#10;&#10;Description automatically generated">
            <a:extLst>
              <a:ext uri="{FF2B5EF4-FFF2-40B4-BE49-F238E27FC236}">
                <a16:creationId xmlns:a16="http://schemas.microsoft.com/office/drawing/2014/main" id="{6DE44A27-F581-382E-06D7-C3D2FCD54324}"/>
              </a:ext>
            </a:extLst>
          </p:cNvPr>
          <p:cNvPicPr>
            <a:picLocks noGrp="1" noChangeAspect="1"/>
          </p:cNvPicPr>
          <p:nvPr>
            <p:ph sz="half" idx="2"/>
          </p:nvPr>
        </p:nvPicPr>
        <p:blipFill>
          <a:blip r:embed="rId3"/>
          <a:stretch>
            <a:fillRect/>
          </a:stretch>
        </p:blipFill>
        <p:spPr>
          <a:xfrm>
            <a:off x="7657796" y="1294794"/>
            <a:ext cx="2946027" cy="1073178"/>
          </a:xfrm>
        </p:spPr>
      </p:pic>
      <p:sp>
        <p:nvSpPr>
          <p:cNvPr id="5" name="Slide Number Placeholder 4">
            <a:extLst>
              <a:ext uri="{FF2B5EF4-FFF2-40B4-BE49-F238E27FC236}">
                <a16:creationId xmlns:a16="http://schemas.microsoft.com/office/drawing/2014/main" id="{D7567129-BD10-D2A0-5D6A-CD9685FBC767}"/>
              </a:ext>
            </a:extLst>
          </p:cNvPr>
          <p:cNvSpPr>
            <a:spLocks noGrp="1"/>
          </p:cNvSpPr>
          <p:nvPr>
            <p:ph type="sldNum" sz="quarter" idx="12"/>
          </p:nvPr>
        </p:nvSpPr>
        <p:spPr/>
        <p:txBody>
          <a:bodyPr/>
          <a:lstStyle/>
          <a:p>
            <a:fld id="{4267CD5E-26CF-4249-8540-BB1D07FD4227}" type="slidenum">
              <a:rPr lang="en-US" smtClean="0"/>
              <a:t>15</a:t>
            </a:fld>
            <a:endParaRPr lang="en-US"/>
          </a:p>
        </p:txBody>
      </p:sp>
      <p:pic>
        <p:nvPicPr>
          <p:cNvPr id="11" name="Picture 10">
            <a:extLst>
              <a:ext uri="{FF2B5EF4-FFF2-40B4-BE49-F238E27FC236}">
                <a16:creationId xmlns:a16="http://schemas.microsoft.com/office/drawing/2014/main" id="{E5DDF761-D71F-C890-4C42-5A5A4F757375}"/>
              </a:ext>
            </a:extLst>
          </p:cNvPr>
          <p:cNvPicPr>
            <a:picLocks noChangeAspect="1"/>
          </p:cNvPicPr>
          <p:nvPr/>
        </p:nvPicPr>
        <p:blipFill>
          <a:blip r:embed="rId4"/>
          <a:stretch>
            <a:fillRect/>
          </a:stretch>
        </p:blipFill>
        <p:spPr>
          <a:xfrm>
            <a:off x="7657796" y="3636207"/>
            <a:ext cx="4146966" cy="591103"/>
          </a:xfrm>
          <a:prstGeom prst="rect">
            <a:avLst/>
          </a:prstGeom>
        </p:spPr>
      </p:pic>
      <p:sp>
        <p:nvSpPr>
          <p:cNvPr id="12" name="TextBox 11">
            <a:extLst>
              <a:ext uri="{FF2B5EF4-FFF2-40B4-BE49-F238E27FC236}">
                <a16:creationId xmlns:a16="http://schemas.microsoft.com/office/drawing/2014/main" id="{36CABD6C-4CCF-AE88-DD3C-602C24EF1CF3}"/>
              </a:ext>
            </a:extLst>
          </p:cNvPr>
          <p:cNvSpPr txBox="1"/>
          <p:nvPr/>
        </p:nvSpPr>
        <p:spPr>
          <a:xfrm>
            <a:off x="644769" y="1270171"/>
            <a:ext cx="626146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Utilized the most correlated variables to create the LDA model.</a:t>
            </a:r>
          </a:p>
          <a:p>
            <a:pPr marL="285750" indent="-285750">
              <a:buFont typeface="Arial" panose="020B0604020202020204" pitchFamily="34" charset="0"/>
              <a:buChar char="•"/>
            </a:pPr>
            <a:r>
              <a:rPr lang="en-US" dirty="0"/>
              <a:t>To calculate the heatmap, we removed variables with near-zero variance.</a:t>
            </a:r>
          </a:p>
          <a:p>
            <a:pPr marL="285750" indent="-285750">
              <a:buFont typeface="Arial" panose="020B0604020202020204" pitchFamily="34" charset="0"/>
              <a:buChar char="•"/>
            </a:pPr>
            <a:r>
              <a:rPr lang="en-US" dirty="0"/>
              <a:t>Calculated the correlation matrix. </a:t>
            </a:r>
          </a:p>
          <a:p>
            <a:pPr marL="285750" indent="-285750">
              <a:buFont typeface="Arial" panose="020B0604020202020204" pitchFamily="34" charset="0"/>
              <a:buChar char="•"/>
            </a:pPr>
            <a:r>
              <a:rPr lang="en-US" dirty="0"/>
              <a:t>Installed the reshaped library.</a:t>
            </a:r>
          </a:p>
          <a:p>
            <a:pPr marL="285750" indent="-285750">
              <a:buFont typeface="Arial" panose="020B0604020202020204" pitchFamily="34" charset="0"/>
              <a:buChar char="•"/>
            </a:pPr>
            <a:r>
              <a:rPr lang="en-US" dirty="0"/>
              <a:t>Melted the correlation matrix. </a:t>
            </a:r>
          </a:p>
          <a:p>
            <a:pPr marL="285750" indent="-285750">
              <a:buFont typeface="Arial" panose="020B0604020202020204" pitchFamily="34" charset="0"/>
              <a:buChar char="•"/>
            </a:pPr>
            <a:r>
              <a:rPr lang="en-US" dirty="0"/>
              <a:t>Plotted the heatmap</a:t>
            </a:r>
          </a:p>
          <a:p>
            <a:pPr marL="285750" indent="-285750">
              <a:buFont typeface="Arial" panose="020B0604020202020204" pitchFamily="34" charset="0"/>
              <a:buChar char="•"/>
            </a:pPr>
            <a:r>
              <a:rPr lang="en-US" dirty="0"/>
              <a:t>Found the highly correlated variables </a:t>
            </a:r>
          </a:p>
          <a:p>
            <a:pPr marL="285750" indent="-285750">
              <a:buFont typeface="Arial" panose="020B0604020202020204" pitchFamily="34" charset="0"/>
              <a:buChar char="•"/>
            </a:pPr>
            <a:r>
              <a:rPr lang="en-US" dirty="0"/>
              <a:t>Created a subset of highly correlated variables </a:t>
            </a:r>
          </a:p>
          <a:p>
            <a:pPr marL="285750" indent="-285750">
              <a:buFont typeface="Arial" panose="020B0604020202020204" pitchFamily="34" charset="0"/>
              <a:buChar char="•"/>
            </a:pPr>
            <a:r>
              <a:rPr lang="en-US" dirty="0"/>
              <a:t>Created the LDA model with these variables Computed the confusion matrix, f1 score and accuracy</a:t>
            </a:r>
          </a:p>
        </p:txBody>
      </p:sp>
      <p:sp>
        <p:nvSpPr>
          <p:cNvPr id="13" name="TextBox 12">
            <a:extLst>
              <a:ext uri="{FF2B5EF4-FFF2-40B4-BE49-F238E27FC236}">
                <a16:creationId xmlns:a16="http://schemas.microsoft.com/office/drawing/2014/main" id="{973E1EC6-4430-699E-A9A9-01B2A6C0EC2B}"/>
              </a:ext>
            </a:extLst>
          </p:cNvPr>
          <p:cNvSpPr txBox="1"/>
          <p:nvPr/>
        </p:nvSpPr>
        <p:spPr>
          <a:xfrm>
            <a:off x="644769" y="5094514"/>
            <a:ext cx="10807002"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LDA is effective for bankruptcy prediction as it helps to identify key variables that differentiate between bankrupt and non-bankrupt companies, enabling a better understanding of factors contributing to financial distress and the development of more accurate prediction models.</a:t>
            </a:r>
          </a:p>
        </p:txBody>
      </p:sp>
    </p:spTree>
    <p:extLst>
      <p:ext uri="{BB962C8B-B14F-4D97-AF65-F5344CB8AC3E}">
        <p14:creationId xmlns:p14="http://schemas.microsoft.com/office/powerpoint/2010/main" val="1131921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5A21C-7D22-90BA-EA02-284A652BA73C}"/>
              </a:ext>
            </a:extLst>
          </p:cNvPr>
          <p:cNvSpPr>
            <a:spLocks noGrp="1"/>
          </p:cNvSpPr>
          <p:nvPr>
            <p:ph type="title"/>
          </p:nvPr>
        </p:nvSpPr>
        <p:spPr/>
        <p:txBody>
          <a:bodyPr/>
          <a:lstStyle/>
          <a:p>
            <a:r>
              <a:rPr lang="en-US" dirty="0"/>
              <a:t>Quadratic Discriminant Analysis (QDA)</a:t>
            </a:r>
          </a:p>
        </p:txBody>
      </p:sp>
      <p:pic>
        <p:nvPicPr>
          <p:cNvPr id="9" name="Content Placeholder 8" descr="Text&#10;&#10;Description automatically generated">
            <a:extLst>
              <a:ext uri="{FF2B5EF4-FFF2-40B4-BE49-F238E27FC236}">
                <a16:creationId xmlns:a16="http://schemas.microsoft.com/office/drawing/2014/main" id="{B8ACC71E-9AC0-3975-6841-4D6D23197718}"/>
              </a:ext>
            </a:extLst>
          </p:cNvPr>
          <p:cNvPicPr>
            <a:picLocks noGrp="1" noChangeAspect="1"/>
          </p:cNvPicPr>
          <p:nvPr>
            <p:ph sz="half" idx="1"/>
          </p:nvPr>
        </p:nvPicPr>
        <p:blipFill>
          <a:blip r:embed="rId2"/>
          <a:stretch>
            <a:fillRect/>
          </a:stretch>
        </p:blipFill>
        <p:spPr>
          <a:xfrm>
            <a:off x="5756432" y="3861971"/>
            <a:ext cx="5930470" cy="1990189"/>
          </a:xfrm>
        </p:spPr>
      </p:pic>
      <p:pic>
        <p:nvPicPr>
          <p:cNvPr id="7" name="Content Placeholder 6">
            <a:extLst>
              <a:ext uri="{FF2B5EF4-FFF2-40B4-BE49-F238E27FC236}">
                <a16:creationId xmlns:a16="http://schemas.microsoft.com/office/drawing/2014/main" id="{E0CE6114-3174-6D25-BEB6-BAA6CD6C0E9E}"/>
              </a:ext>
            </a:extLst>
          </p:cNvPr>
          <p:cNvPicPr>
            <a:picLocks noGrp="1" noChangeAspect="1"/>
          </p:cNvPicPr>
          <p:nvPr>
            <p:ph sz="half" idx="2"/>
          </p:nvPr>
        </p:nvPicPr>
        <p:blipFill>
          <a:blip r:embed="rId3"/>
          <a:stretch>
            <a:fillRect/>
          </a:stretch>
        </p:blipFill>
        <p:spPr>
          <a:xfrm>
            <a:off x="5756432" y="1825625"/>
            <a:ext cx="5790799" cy="1481409"/>
          </a:xfrm>
        </p:spPr>
      </p:pic>
      <p:sp>
        <p:nvSpPr>
          <p:cNvPr id="5" name="Slide Number Placeholder 4">
            <a:extLst>
              <a:ext uri="{FF2B5EF4-FFF2-40B4-BE49-F238E27FC236}">
                <a16:creationId xmlns:a16="http://schemas.microsoft.com/office/drawing/2014/main" id="{29BF1E28-94D4-2B62-4FAB-61A2166806F0}"/>
              </a:ext>
            </a:extLst>
          </p:cNvPr>
          <p:cNvSpPr>
            <a:spLocks noGrp="1"/>
          </p:cNvSpPr>
          <p:nvPr>
            <p:ph type="sldNum" sz="quarter" idx="12"/>
          </p:nvPr>
        </p:nvSpPr>
        <p:spPr/>
        <p:txBody>
          <a:bodyPr/>
          <a:lstStyle/>
          <a:p>
            <a:fld id="{4267CD5E-26CF-4249-8540-BB1D07FD4227}" type="slidenum">
              <a:rPr lang="en-US" smtClean="0"/>
              <a:t>16</a:t>
            </a:fld>
            <a:endParaRPr lang="en-US"/>
          </a:p>
        </p:txBody>
      </p:sp>
      <p:sp>
        <p:nvSpPr>
          <p:cNvPr id="10" name="TextBox 9">
            <a:extLst>
              <a:ext uri="{FF2B5EF4-FFF2-40B4-BE49-F238E27FC236}">
                <a16:creationId xmlns:a16="http://schemas.microsoft.com/office/drawing/2014/main" id="{DEFC72EC-E2E5-33EC-0179-35AE31607157}"/>
              </a:ext>
            </a:extLst>
          </p:cNvPr>
          <p:cNvSpPr txBox="1"/>
          <p:nvPr/>
        </p:nvSpPr>
        <p:spPr>
          <a:xfrm>
            <a:off x="722811" y="1759131"/>
            <a:ext cx="3866606" cy="461665"/>
          </a:xfrm>
          <a:prstGeom prst="rect">
            <a:avLst/>
          </a:prstGeom>
          <a:noFill/>
        </p:spPr>
        <p:txBody>
          <a:bodyPr wrap="square" rtlCol="0">
            <a:spAutoFit/>
          </a:bodyPr>
          <a:lstStyle/>
          <a:p>
            <a:r>
              <a:rPr lang="en-US" sz="2400" dirty="0"/>
              <a:t>Before Pre-processing</a:t>
            </a:r>
            <a:endParaRPr lang="en-US" dirty="0"/>
          </a:p>
        </p:txBody>
      </p:sp>
      <p:sp>
        <p:nvSpPr>
          <p:cNvPr id="11" name="TextBox 10">
            <a:extLst>
              <a:ext uri="{FF2B5EF4-FFF2-40B4-BE49-F238E27FC236}">
                <a16:creationId xmlns:a16="http://schemas.microsoft.com/office/drawing/2014/main" id="{410679ED-B808-97C6-916C-98353BD3672A}"/>
              </a:ext>
            </a:extLst>
          </p:cNvPr>
          <p:cNvSpPr txBox="1"/>
          <p:nvPr/>
        </p:nvSpPr>
        <p:spPr>
          <a:xfrm>
            <a:off x="722811" y="3861971"/>
            <a:ext cx="3866606" cy="461665"/>
          </a:xfrm>
          <a:prstGeom prst="rect">
            <a:avLst/>
          </a:prstGeom>
          <a:noFill/>
        </p:spPr>
        <p:txBody>
          <a:bodyPr wrap="square" rtlCol="0">
            <a:spAutoFit/>
          </a:bodyPr>
          <a:lstStyle/>
          <a:p>
            <a:r>
              <a:rPr lang="en-US" sz="2400" dirty="0"/>
              <a:t>After Pre-processing</a:t>
            </a:r>
            <a:endParaRPr lang="en-US" dirty="0"/>
          </a:p>
        </p:txBody>
      </p:sp>
      <p:sp>
        <p:nvSpPr>
          <p:cNvPr id="12" name="TextBox 11">
            <a:extLst>
              <a:ext uri="{FF2B5EF4-FFF2-40B4-BE49-F238E27FC236}">
                <a16:creationId xmlns:a16="http://schemas.microsoft.com/office/drawing/2014/main" id="{7A693063-2731-83AD-DE57-E15450D7F639}"/>
              </a:ext>
            </a:extLst>
          </p:cNvPr>
          <p:cNvSpPr txBox="1"/>
          <p:nvPr/>
        </p:nvSpPr>
        <p:spPr>
          <a:xfrm>
            <a:off x="722811" y="5307874"/>
            <a:ext cx="3866606" cy="461665"/>
          </a:xfrm>
          <a:prstGeom prst="rect">
            <a:avLst/>
          </a:prstGeom>
          <a:noFill/>
        </p:spPr>
        <p:txBody>
          <a:bodyPr wrap="square" rtlCol="0">
            <a:spAutoFit/>
          </a:bodyPr>
          <a:lstStyle/>
          <a:p>
            <a:r>
              <a:rPr lang="en-US" sz="2400" b="1" dirty="0"/>
              <a:t>What next?</a:t>
            </a:r>
            <a:endParaRPr lang="en-US" b="1" dirty="0"/>
          </a:p>
        </p:txBody>
      </p:sp>
    </p:spTree>
    <p:extLst>
      <p:ext uri="{BB962C8B-B14F-4D97-AF65-F5344CB8AC3E}">
        <p14:creationId xmlns:p14="http://schemas.microsoft.com/office/powerpoint/2010/main" val="2745029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C7276-0C6D-C394-B7B5-0AAFC0A67000}"/>
              </a:ext>
            </a:extLst>
          </p:cNvPr>
          <p:cNvSpPr>
            <a:spLocks noGrp="1"/>
          </p:cNvSpPr>
          <p:nvPr>
            <p:ph type="title"/>
          </p:nvPr>
        </p:nvSpPr>
        <p:spPr/>
        <p:txBody>
          <a:bodyPr/>
          <a:lstStyle/>
          <a:p>
            <a:r>
              <a:rPr lang="en-US" dirty="0"/>
              <a:t>Quadratic Discriminant Analysis (QDA)</a:t>
            </a:r>
          </a:p>
        </p:txBody>
      </p:sp>
      <p:pic>
        <p:nvPicPr>
          <p:cNvPr id="7" name="Content Placeholder 6" descr="Text&#10;&#10;Description automatically generated">
            <a:extLst>
              <a:ext uri="{FF2B5EF4-FFF2-40B4-BE49-F238E27FC236}">
                <a16:creationId xmlns:a16="http://schemas.microsoft.com/office/drawing/2014/main" id="{700918B0-7B72-6A67-8793-FF41A0A5A16C}"/>
              </a:ext>
            </a:extLst>
          </p:cNvPr>
          <p:cNvPicPr>
            <a:picLocks noGrp="1" noChangeAspect="1"/>
          </p:cNvPicPr>
          <p:nvPr>
            <p:ph sz="half" idx="1"/>
          </p:nvPr>
        </p:nvPicPr>
        <p:blipFill>
          <a:blip r:embed="rId2"/>
          <a:stretch>
            <a:fillRect/>
          </a:stretch>
        </p:blipFill>
        <p:spPr>
          <a:xfrm>
            <a:off x="6742439" y="1714636"/>
            <a:ext cx="4879840" cy="1325562"/>
          </a:xfrm>
        </p:spPr>
      </p:pic>
      <p:sp>
        <p:nvSpPr>
          <p:cNvPr id="5" name="Slide Number Placeholder 4">
            <a:extLst>
              <a:ext uri="{FF2B5EF4-FFF2-40B4-BE49-F238E27FC236}">
                <a16:creationId xmlns:a16="http://schemas.microsoft.com/office/drawing/2014/main" id="{8EF29F40-1A58-F52C-C72D-675DF1942AC9}"/>
              </a:ext>
            </a:extLst>
          </p:cNvPr>
          <p:cNvSpPr>
            <a:spLocks noGrp="1"/>
          </p:cNvSpPr>
          <p:nvPr>
            <p:ph type="sldNum" sz="quarter" idx="12"/>
          </p:nvPr>
        </p:nvSpPr>
        <p:spPr/>
        <p:txBody>
          <a:bodyPr/>
          <a:lstStyle/>
          <a:p>
            <a:fld id="{4267CD5E-26CF-4249-8540-BB1D07FD4227}" type="slidenum">
              <a:rPr lang="en-US" smtClean="0"/>
              <a:t>17</a:t>
            </a:fld>
            <a:endParaRPr lang="en-US"/>
          </a:p>
        </p:txBody>
      </p:sp>
      <p:pic>
        <p:nvPicPr>
          <p:cNvPr id="9" name="Picture 8" descr="A picture containing text&#10;&#10;Description automatically generated">
            <a:extLst>
              <a:ext uri="{FF2B5EF4-FFF2-40B4-BE49-F238E27FC236}">
                <a16:creationId xmlns:a16="http://schemas.microsoft.com/office/drawing/2014/main" id="{8B292109-4400-A6CC-4884-6A0B9CFF7FF0}"/>
              </a:ext>
            </a:extLst>
          </p:cNvPr>
          <p:cNvPicPr>
            <a:picLocks noChangeAspect="1"/>
          </p:cNvPicPr>
          <p:nvPr/>
        </p:nvPicPr>
        <p:blipFill>
          <a:blip r:embed="rId3"/>
          <a:stretch>
            <a:fillRect/>
          </a:stretch>
        </p:blipFill>
        <p:spPr>
          <a:xfrm>
            <a:off x="6742439" y="3304438"/>
            <a:ext cx="3155089" cy="1358651"/>
          </a:xfrm>
          <a:prstGeom prst="rect">
            <a:avLst/>
          </a:prstGeom>
        </p:spPr>
      </p:pic>
      <p:sp>
        <p:nvSpPr>
          <p:cNvPr id="10" name="TextBox 9">
            <a:extLst>
              <a:ext uri="{FF2B5EF4-FFF2-40B4-BE49-F238E27FC236}">
                <a16:creationId xmlns:a16="http://schemas.microsoft.com/office/drawing/2014/main" id="{CC420A57-BA29-A380-A50A-59003DB6F86A}"/>
              </a:ext>
            </a:extLst>
          </p:cNvPr>
          <p:cNvSpPr txBox="1"/>
          <p:nvPr/>
        </p:nvSpPr>
        <p:spPr>
          <a:xfrm>
            <a:off x="569721" y="1254034"/>
            <a:ext cx="5259977" cy="3785652"/>
          </a:xfrm>
          <a:prstGeom prst="rect">
            <a:avLst/>
          </a:prstGeom>
          <a:noFill/>
        </p:spPr>
        <p:txBody>
          <a:bodyPr wrap="square" rtlCol="0">
            <a:spAutoFit/>
          </a:bodyPr>
          <a:lstStyle/>
          <a:p>
            <a:r>
              <a:rPr lang="en-US" sz="1600" b="1" dirty="0"/>
              <a:t>Methodology</a:t>
            </a:r>
            <a:r>
              <a:rPr lang="en-US" sz="1600" dirty="0"/>
              <a:t> </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Extract the top 20 features list from the sorted features importance from the random forest model</a:t>
            </a:r>
          </a:p>
          <a:p>
            <a:endParaRPr lang="en-US" sz="1600" dirty="0"/>
          </a:p>
          <a:p>
            <a:pPr marL="285750" indent="-285750">
              <a:buFont typeface="Wingdings" panose="05000000000000000000" pitchFamily="2" charset="2"/>
              <a:buChar char="Ø"/>
            </a:pPr>
            <a:r>
              <a:rPr lang="en-US" sz="1600" dirty="0"/>
              <a:t>We formulated a heatmap from these 20 features and then extracted 6 features that were highly correlated, and omitted them due to muti-collinearity</a:t>
            </a:r>
          </a:p>
          <a:p>
            <a:endParaRPr lang="en-US" sz="1600" dirty="0"/>
          </a:p>
          <a:p>
            <a:pPr marL="285750" indent="-285750">
              <a:buFont typeface="Wingdings" panose="05000000000000000000" pitchFamily="2" charset="2"/>
              <a:buChar char="Ø"/>
            </a:pPr>
            <a:r>
              <a:rPr lang="en-US" sz="1600" dirty="0"/>
              <a:t>Created a subset of these 6 important variables and formulated a QDA model </a:t>
            </a:r>
          </a:p>
          <a:p>
            <a:endParaRPr lang="en-US" sz="1600" dirty="0"/>
          </a:p>
          <a:p>
            <a:pPr marL="285750" indent="-285750">
              <a:buFont typeface="Wingdings" panose="05000000000000000000" pitchFamily="2" charset="2"/>
              <a:buChar char="Ø"/>
            </a:pPr>
            <a:r>
              <a:rPr lang="en-US" sz="1600" dirty="0"/>
              <a:t>Extracted predictions and confusion matrix</a:t>
            </a:r>
          </a:p>
          <a:p>
            <a:endParaRPr lang="en-US" sz="1600" dirty="0"/>
          </a:p>
          <a:p>
            <a:pPr marL="285750" indent="-285750">
              <a:buFont typeface="Wingdings" panose="05000000000000000000" pitchFamily="2" charset="2"/>
              <a:buChar char="Ø"/>
            </a:pPr>
            <a:r>
              <a:rPr lang="en-US" sz="1600" dirty="0"/>
              <a:t>Calculated accuracy and f1 score</a:t>
            </a:r>
          </a:p>
        </p:txBody>
      </p:sp>
      <p:sp>
        <p:nvSpPr>
          <p:cNvPr id="11" name="TextBox 10">
            <a:extLst>
              <a:ext uri="{FF2B5EF4-FFF2-40B4-BE49-F238E27FC236}">
                <a16:creationId xmlns:a16="http://schemas.microsoft.com/office/drawing/2014/main" id="{F7DDA675-2FF7-6632-F9C5-BAA07F19C821}"/>
              </a:ext>
            </a:extLst>
          </p:cNvPr>
          <p:cNvSpPr txBox="1"/>
          <p:nvPr/>
        </p:nvSpPr>
        <p:spPr>
          <a:xfrm>
            <a:off x="569721" y="5303520"/>
            <a:ext cx="11117182"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QDA is preferred in bankruptcy prediction due to its ability to handle non-linear relationships between variables and to estimate class probabilities, providing a useful tool for risk assessment in financial data analysis.</a:t>
            </a:r>
          </a:p>
        </p:txBody>
      </p:sp>
    </p:spTree>
    <p:extLst>
      <p:ext uri="{BB962C8B-B14F-4D97-AF65-F5344CB8AC3E}">
        <p14:creationId xmlns:p14="http://schemas.microsoft.com/office/powerpoint/2010/main" val="1152587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6075-F620-9C92-3E03-8513843AB4E8}"/>
              </a:ext>
            </a:extLst>
          </p:cNvPr>
          <p:cNvSpPr>
            <a:spLocks noGrp="1"/>
          </p:cNvSpPr>
          <p:nvPr>
            <p:ph type="title"/>
          </p:nvPr>
        </p:nvSpPr>
        <p:spPr/>
        <p:txBody>
          <a:bodyPr/>
          <a:lstStyle/>
          <a:p>
            <a:r>
              <a:rPr lang="en-US" dirty="0"/>
              <a:t>K – Nearest Neighbors: KNN = 2</a:t>
            </a:r>
          </a:p>
        </p:txBody>
      </p:sp>
      <p:pic>
        <p:nvPicPr>
          <p:cNvPr id="7" name="Content Placeholder 6" descr="A screenshot of a computer&#10;&#10;Description automatically generated with low confidence">
            <a:extLst>
              <a:ext uri="{FF2B5EF4-FFF2-40B4-BE49-F238E27FC236}">
                <a16:creationId xmlns:a16="http://schemas.microsoft.com/office/drawing/2014/main" id="{3105ECDB-1D92-4E06-0080-07097FCBA7DF}"/>
              </a:ext>
            </a:extLst>
          </p:cNvPr>
          <p:cNvPicPr>
            <a:picLocks noGrp="1" noChangeAspect="1"/>
          </p:cNvPicPr>
          <p:nvPr>
            <p:ph sz="half" idx="1"/>
          </p:nvPr>
        </p:nvPicPr>
        <p:blipFill>
          <a:blip r:embed="rId2"/>
          <a:stretch>
            <a:fillRect/>
          </a:stretch>
        </p:blipFill>
        <p:spPr>
          <a:xfrm>
            <a:off x="7004910" y="1271452"/>
            <a:ext cx="4542321" cy="3626235"/>
          </a:xfrm>
        </p:spPr>
      </p:pic>
      <p:sp>
        <p:nvSpPr>
          <p:cNvPr id="5" name="Slide Number Placeholder 4">
            <a:extLst>
              <a:ext uri="{FF2B5EF4-FFF2-40B4-BE49-F238E27FC236}">
                <a16:creationId xmlns:a16="http://schemas.microsoft.com/office/drawing/2014/main" id="{A8DBBB73-2AF1-A29B-EC9E-2911FBD9C37F}"/>
              </a:ext>
            </a:extLst>
          </p:cNvPr>
          <p:cNvSpPr>
            <a:spLocks noGrp="1"/>
          </p:cNvSpPr>
          <p:nvPr>
            <p:ph type="sldNum" sz="quarter" idx="12"/>
          </p:nvPr>
        </p:nvSpPr>
        <p:spPr/>
        <p:txBody>
          <a:bodyPr/>
          <a:lstStyle/>
          <a:p>
            <a:fld id="{4267CD5E-26CF-4249-8540-BB1D07FD4227}" type="slidenum">
              <a:rPr lang="en-US" smtClean="0"/>
              <a:t>18</a:t>
            </a:fld>
            <a:endParaRPr lang="en-US"/>
          </a:p>
        </p:txBody>
      </p:sp>
      <p:pic>
        <p:nvPicPr>
          <p:cNvPr id="9" name="Picture 8" descr="Text&#10;&#10;Description automatically generated">
            <a:extLst>
              <a:ext uri="{FF2B5EF4-FFF2-40B4-BE49-F238E27FC236}">
                <a16:creationId xmlns:a16="http://schemas.microsoft.com/office/drawing/2014/main" id="{BB565ABD-F154-D26B-F3A3-F7EFAA420D18}"/>
              </a:ext>
            </a:extLst>
          </p:cNvPr>
          <p:cNvPicPr>
            <a:picLocks noChangeAspect="1"/>
          </p:cNvPicPr>
          <p:nvPr/>
        </p:nvPicPr>
        <p:blipFill>
          <a:blip r:embed="rId3"/>
          <a:stretch>
            <a:fillRect/>
          </a:stretch>
        </p:blipFill>
        <p:spPr>
          <a:xfrm>
            <a:off x="7004910" y="5320563"/>
            <a:ext cx="1970951" cy="533400"/>
          </a:xfrm>
          <a:prstGeom prst="rect">
            <a:avLst/>
          </a:prstGeom>
        </p:spPr>
      </p:pic>
      <p:sp>
        <p:nvSpPr>
          <p:cNvPr id="10" name="TextBox 9">
            <a:extLst>
              <a:ext uri="{FF2B5EF4-FFF2-40B4-BE49-F238E27FC236}">
                <a16:creationId xmlns:a16="http://schemas.microsoft.com/office/drawing/2014/main" id="{B87EBAA4-C29B-B843-41D1-3BBA03CE7A99}"/>
              </a:ext>
            </a:extLst>
          </p:cNvPr>
          <p:cNvSpPr txBox="1"/>
          <p:nvPr/>
        </p:nvSpPr>
        <p:spPr>
          <a:xfrm>
            <a:off x="644769" y="1463040"/>
            <a:ext cx="6147917"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Utilized the same 6 features for the KNN model</a:t>
            </a:r>
          </a:p>
          <a:p>
            <a:endParaRPr lang="en-US" dirty="0"/>
          </a:p>
          <a:p>
            <a:pPr marL="285750" indent="-285750">
              <a:buFont typeface="Wingdings" panose="05000000000000000000" pitchFamily="2" charset="2"/>
              <a:buChar char="Ø"/>
            </a:pPr>
            <a:r>
              <a:rPr lang="en-US" dirty="0"/>
              <a:t>Extracted predictions and confusion matrix</a:t>
            </a:r>
          </a:p>
          <a:p>
            <a:endParaRPr lang="en-US" dirty="0"/>
          </a:p>
          <a:p>
            <a:pPr marL="285750" indent="-285750">
              <a:buFont typeface="Wingdings" panose="05000000000000000000" pitchFamily="2" charset="2"/>
              <a:buChar char="Ø"/>
            </a:pPr>
            <a:r>
              <a:rPr lang="en-US" dirty="0"/>
              <a:t>Calculated accuracy and f1 score </a:t>
            </a:r>
          </a:p>
          <a:p>
            <a:endParaRPr lang="en-US" dirty="0"/>
          </a:p>
          <a:p>
            <a:pPr marL="285750" indent="-285750">
              <a:buFont typeface="Wingdings" panose="05000000000000000000" pitchFamily="2" charset="2"/>
              <a:buChar char="Ø"/>
            </a:pPr>
            <a:r>
              <a:rPr lang="en-US" dirty="0"/>
              <a:t>Tried using different values of K and checked the accuracy which was almost the same for every k value</a:t>
            </a:r>
          </a:p>
        </p:txBody>
      </p:sp>
      <p:sp>
        <p:nvSpPr>
          <p:cNvPr id="11" name="TextBox 10">
            <a:extLst>
              <a:ext uri="{FF2B5EF4-FFF2-40B4-BE49-F238E27FC236}">
                <a16:creationId xmlns:a16="http://schemas.microsoft.com/office/drawing/2014/main" id="{3700E0A0-BB35-C4E8-F807-857BC1EE9CD8}"/>
              </a:ext>
            </a:extLst>
          </p:cNvPr>
          <p:cNvSpPr txBox="1"/>
          <p:nvPr/>
        </p:nvSpPr>
        <p:spPr>
          <a:xfrm>
            <a:off x="513806" y="4589417"/>
            <a:ext cx="5460274" cy="1200329"/>
          </a:xfrm>
          <a:prstGeom prst="rect">
            <a:avLst/>
          </a:prstGeom>
          <a:noFill/>
        </p:spPr>
        <p:txBody>
          <a:bodyPr wrap="square" rtlCol="0">
            <a:spAutoFit/>
          </a:bodyPr>
          <a:lstStyle/>
          <a:p>
            <a:r>
              <a:rPr lang="en-US" dirty="0"/>
              <a:t>KNN can be useful in bankruptcy prediction because it does not assume any underlying distribution of the data, which is especially important when dealing with financial data that may not follow a normal distribution</a:t>
            </a:r>
          </a:p>
        </p:txBody>
      </p:sp>
    </p:spTree>
    <p:extLst>
      <p:ext uri="{BB962C8B-B14F-4D97-AF65-F5344CB8AC3E}">
        <p14:creationId xmlns:p14="http://schemas.microsoft.com/office/powerpoint/2010/main" val="64777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C3B62-1ECA-7DEB-A49D-387AD6946E8E}"/>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3833E395-4FA4-6769-5187-B3CCA8E8DD95}"/>
              </a:ext>
            </a:extLst>
          </p:cNvPr>
          <p:cNvSpPr>
            <a:spLocks noGrp="1"/>
          </p:cNvSpPr>
          <p:nvPr>
            <p:ph type="sldNum" sz="quarter" idx="12"/>
          </p:nvPr>
        </p:nvSpPr>
        <p:spPr/>
        <p:txBody>
          <a:bodyPr/>
          <a:lstStyle/>
          <a:p>
            <a:fld id="{4267CD5E-26CF-4249-8540-BB1D07FD4227}" type="slidenum">
              <a:rPr lang="en-US" smtClean="0"/>
              <a:t>19</a:t>
            </a:fld>
            <a:endParaRPr lang="en-US"/>
          </a:p>
        </p:txBody>
      </p:sp>
      <p:pic>
        <p:nvPicPr>
          <p:cNvPr id="7" name="Picture 6" descr="Graphical user interface, application, table&#10;&#10;Description automatically generated with medium confidence">
            <a:extLst>
              <a:ext uri="{FF2B5EF4-FFF2-40B4-BE49-F238E27FC236}">
                <a16:creationId xmlns:a16="http://schemas.microsoft.com/office/drawing/2014/main" id="{3595927F-7299-43A8-6226-401C23820DDE}"/>
              </a:ext>
            </a:extLst>
          </p:cNvPr>
          <p:cNvPicPr>
            <a:picLocks noChangeAspect="1"/>
          </p:cNvPicPr>
          <p:nvPr/>
        </p:nvPicPr>
        <p:blipFill>
          <a:blip r:embed="rId2"/>
          <a:stretch>
            <a:fillRect/>
          </a:stretch>
        </p:blipFill>
        <p:spPr>
          <a:xfrm>
            <a:off x="836612" y="1609453"/>
            <a:ext cx="10110062" cy="3032216"/>
          </a:xfrm>
          <a:prstGeom prst="rect">
            <a:avLst/>
          </a:prstGeom>
        </p:spPr>
      </p:pic>
      <p:sp>
        <p:nvSpPr>
          <p:cNvPr id="8" name="TextBox 7">
            <a:extLst>
              <a:ext uri="{FF2B5EF4-FFF2-40B4-BE49-F238E27FC236}">
                <a16:creationId xmlns:a16="http://schemas.microsoft.com/office/drawing/2014/main" id="{6BAF5A3F-95A5-2880-40DE-4C1F2FC6D234}"/>
              </a:ext>
            </a:extLst>
          </p:cNvPr>
          <p:cNvSpPr txBox="1"/>
          <p:nvPr/>
        </p:nvSpPr>
        <p:spPr>
          <a:xfrm>
            <a:off x="836612" y="4963886"/>
            <a:ext cx="10284234" cy="1477328"/>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As the dataset was clean, we were able to retain maximum information and maintain a great accuracy score.</a:t>
            </a:r>
          </a:p>
          <a:p>
            <a:pPr marL="285750" indent="-285750">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As a result, we recommend Logistic Regression as the best Machine Learning model to predict bankruptcy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IN"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17987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p:txBody>
          <a:bodyPr>
            <a:normAutofit/>
          </a:bodyPr>
          <a:lstStyle/>
          <a:p>
            <a:r>
              <a:rPr lang="en-US" dirty="0"/>
              <a:t>Agenda</a:t>
            </a:r>
          </a:p>
        </p:txBody>
      </p:sp>
      <p:sp>
        <p:nvSpPr>
          <p:cNvPr id="4" name="Content Placeholder 3">
            <a:extLst>
              <a:ext uri="{FF2B5EF4-FFF2-40B4-BE49-F238E27FC236}">
                <a16:creationId xmlns:a16="http://schemas.microsoft.com/office/drawing/2014/main" id="{50BE0850-6220-FB48-E208-78609AB64F01}"/>
              </a:ext>
            </a:extLst>
          </p:cNvPr>
          <p:cNvSpPr>
            <a:spLocks noGrp="1"/>
          </p:cNvSpPr>
          <p:nvPr>
            <p:ph idx="1"/>
          </p:nvPr>
        </p:nvSpPr>
        <p:spPr>
          <a:xfrm>
            <a:off x="228600" y="1099749"/>
            <a:ext cx="4368137" cy="5177091"/>
          </a:xfrm>
        </p:spPr>
        <p:txBody>
          <a:bodyPr>
            <a:noAutofit/>
          </a:bodyPr>
          <a:lstStyle/>
          <a:p>
            <a:pPr algn="just">
              <a:lnSpc>
                <a:spcPct val="110000"/>
              </a:lnSpc>
            </a:pPr>
            <a:r>
              <a:rPr lang="en-US" sz="1500" dirty="0"/>
              <a:t>Introduction</a:t>
            </a:r>
          </a:p>
          <a:p>
            <a:pPr algn="just">
              <a:lnSpc>
                <a:spcPct val="110000"/>
              </a:lnSpc>
            </a:pPr>
            <a:r>
              <a:rPr lang="en-US" sz="1500" dirty="0"/>
              <a:t>Problem Statement: Why </a:t>
            </a:r>
            <a:r>
              <a:rPr lang="en-US" sz="1500" dirty="0" err="1"/>
              <a:t>Bankpurtcy</a:t>
            </a:r>
            <a:r>
              <a:rPr lang="en-US" sz="1500" dirty="0"/>
              <a:t>?</a:t>
            </a:r>
          </a:p>
          <a:p>
            <a:pPr algn="just">
              <a:lnSpc>
                <a:spcPct val="110000"/>
              </a:lnSpc>
            </a:pPr>
            <a:r>
              <a:rPr lang="en-US" sz="1500" dirty="0"/>
              <a:t>Recent News Articles</a:t>
            </a:r>
          </a:p>
          <a:p>
            <a:pPr algn="just">
              <a:lnSpc>
                <a:spcPct val="110000"/>
              </a:lnSpc>
            </a:pPr>
            <a:r>
              <a:rPr lang="en-US" sz="1500" dirty="0"/>
              <a:t>Dataset Description</a:t>
            </a:r>
          </a:p>
          <a:p>
            <a:pPr algn="just">
              <a:lnSpc>
                <a:spcPct val="110000"/>
              </a:lnSpc>
            </a:pPr>
            <a:r>
              <a:rPr lang="en-US" sz="1500" dirty="0"/>
              <a:t>EDA – Summary Statistics</a:t>
            </a:r>
          </a:p>
          <a:p>
            <a:pPr algn="just">
              <a:lnSpc>
                <a:spcPct val="110000"/>
              </a:lnSpc>
            </a:pPr>
            <a:r>
              <a:rPr lang="en-US" sz="1500" dirty="0"/>
              <a:t>EDA – Data Visualization</a:t>
            </a:r>
          </a:p>
          <a:p>
            <a:pPr algn="just">
              <a:lnSpc>
                <a:spcPct val="110000"/>
              </a:lnSpc>
            </a:pPr>
            <a:r>
              <a:rPr lang="en-US" sz="1500" dirty="0"/>
              <a:t>EDA – Pre-processing</a:t>
            </a:r>
          </a:p>
          <a:p>
            <a:pPr algn="just">
              <a:lnSpc>
                <a:spcPct val="110000"/>
              </a:lnSpc>
            </a:pPr>
            <a:r>
              <a:rPr lang="en-US" sz="1500" dirty="0"/>
              <a:t>Algorithms Implemented</a:t>
            </a:r>
          </a:p>
          <a:p>
            <a:pPr lvl="1" algn="just">
              <a:lnSpc>
                <a:spcPct val="110000"/>
              </a:lnSpc>
              <a:buFont typeface="Wingdings" panose="05000000000000000000" pitchFamily="2" charset="2"/>
              <a:buChar char="Ø"/>
            </a:pPr>
            <a:r>
              <a:rPr lang="en-US" sz="1500" dirty="0"/>
              <a:t>Random Forest</a:t>
            </a:r>
          </a:p>
          <a:p>
            <a:pPr lvl="1" algn="just">
              <a:lnSpc>
                <a:spcPct val="110000"/>
              </a:lnSpc>
              <a:buFont typeface="Wingdings" panose="05000000000000000000" pitchFamily="2" charset="2"/>
              <a:buChar char="Ø"/>
            </a:pPr>
            <a:r>
              <a:rPr lang="en-US" sz="1500" dirty="0"/>
              <a:t>Logistic Regression</a:t>
            </a:r>
          </a:p>
          <a:p>
            <a:pPr lvl="1" algn="just">
              <a:lnSpc>
                <a:spcPct val="110000"/>
              </a:lnSpc>
              <a:buFont typeface="Wingdings" panose="05000000000000000000" pitchFamily="2" charset="2"/>
              <a:buChar char="Ø"/>
            </a:pPr>
            <a:r>
              <a:rPr lang="en-US" sz="1500" dirty="0"/>
              <a:t>LDA</a:t>
            </a:r>
          </a:p>
          <a:p>
            <a:pPr lvl="1" algn="just">
              <a:lnSpc>
                <a:spcPct val="110000"/>
              </a:lnSpc>
              <a:buFont typeface="Wingdings" panose="05000000000000000000" pitchFamily="2" charset="2"/>
              <a:buChar char="Ø"/>
            </a:pPr>
            <a:r>
              <a:rPr lang="en-US" sz="1500" dirty="0"/>
              <a:t>QDA</a:t>
            </a:r>
          </a:p>
          <a:p>
            <a:pPr lvl="1" algn="just">
              <a:lnSpc>
                <a:spcPct val="110000"/>
              </a:lnSpc>
              <a:buFont typeface="Wingdings" panose="05000000000000000000" pitchFamily="2" charset="2"/>
              <a:buChar char="Ø"/>
            </a:pPr>
            <a:r>
              <a:rPr lang="en-US" sz="1500" dirty="0"/>
              <a:t>KNN</a:t>
            </a:r>
          </a:p>
          <a:p>
            <a:pPr algn="just">
              <a:lnSpc>
                <a:spcPct val="110000"/>
              </a:lnSpc>
            </a:pPr>
            <a:r>
              <a:rPr lang="en-US" sz="1500" dirty="0"/>
              <a:t>Results</a:t>
            </a:r>
          </a:p>
          <a:p>
            <a:pPr algn="just">
              <a:lnSpc>
                <a:spcPct val="110000"/>
              </a:lnSpc>
            </a:pPr>
            <a:r>
              <a:rPr lang="en-US" sz="1500" dirty="0"/>
              <a:t>Some Challenges</a:t>
            </a: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2</a:t>
            </a:fld>
            <a:endParaRPr lang="en-US"/>
          </a:p>
        </p:txBody>
      </p:sp>
      <p:pic>
        <p:nvPicPr>
          <p:cNvPr id="6" name="Picture 5" descr="Shape&#10;&#10;Description automatically generated with medium confidence">
            <a:extLst>
              <a:ext uri="{FF2B5EF4-FFF2-40B4-BE49-F238E27FC236}">
                <a16:creationId xmlns:a16="http://schemas.microsoft.com/office/drawing/2014/main" id="{A4691E4E-EB81-D4D1-16D1-1EA68D4D8FF3}"/>
              </a:ext>
            </a:extLst>
          </p:cNvPr>
          <p:cNvPicPr>
            <a:picLocks noChangeAspect="1"/>
          </p:cNvPicPr>
          <p:nvPr/>
        </p:nvPicPr>
        <p:blipFill>
          <a:blip r:embed="rId2"/>
          <a:stretch>
            <a:fillRect/>
          </a:stretch>
        </p:blipFill>
        <p:spPr>
          <a:xfrm>
            <a:off x="5279471" y="1079186"/>
            <a:ext cx="6266170" cy="4699628"/>
          </a:xfrm>
          <a:prstGeom prst="rect">
            <a:avLst/>
          </a:prstGeom>
        </p:spPr>
      </p:pic>
    </p:spTree>
    <p:extLst>
      <p:ext uri="{BB962C8B-B14F-4D97-AF65-F5344CB8AC3E}">
        <p14:creationId xmlns:p14="http://schemas.microsoft.com/office/powerpoint/2010/main" val="2609709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7BDA-B084-9C01-3AC5-BBBCE1F72146}"/>
              </a:ext>
            </a:extLst>
          </p:cNvPr>
          <p:cNvSpPr>
            <a:spLocks noGrp="1"/>
          </p:cNvSpPr>
          <p:nvPr>
            <p:ph type="title"/>
          </p:nvPr>
        </p:nvSpPr>
        <p:spPr/>
        <p:txBody>
          <a:bodyPr/>
          <a:lstStyle/>
          <a:p>
            <a:r>
              <a:rPr lang="en-US" dirty="0"/>
              <a:t>Some Challenges:</a:t>
            </a:r>
          </a:p>
        </p:txBody>
      </p:sp>
      <p:sp>
        <p:nvSpPr>
          <p:cNvPr id="3" name="Content Placeholder 2">
            <a:extLst>
              <a:ext uri="{FF2B5EF4-FFF2-40B4-BE49-F238E27FC236}">
                <a16:creationId xmlns:a16="http://schemas.microsoft.com/office/drawing/2014/main" id="{2392DE23-BBE2-CEF5-31FD-E35A48B40B6E}"/>
              </a:ext>
            </a:extLst>
          </p:cNvPr>
          <p:cNvSpPr>
            <a:spLocks noGrp="1"/>
          </p:cNvSpPr>
          <p:nvPr>
            <p:ph idx="1"/>
          </p:nvPr>
        </p:nvSpPr>
        <p:spPr>
          <a:xfrm>
            <a:off x="644771" y="1825625"/>
            <a:ext cx="6147915" cy="4235176"/>
          </a:xfrm>
        </p:spPr>
        <p:txBody>
          <a:bodyPr/>
          <a:lstStyle/>
          <a:p>
            <a:r>
              <a:rPr lang="en-US" dirty="0"/>
              <a:t>Some important challenges to our project were feature selection, dimension reduction, data preprocessing, and model selection</a:t>
            </a:r>
          </a:p>
          <a:p>
            <a:r>
              <a:rPr lang="en-US" dirty="0"/>
              <a:t>Possibility of correlation between various dimensions</a:t>
            </a:r>
          </a:p>
          <a:p>
            <a:r>
              <a:rPr lang="en-US" dirty="0"/>
              <a:t>In-depth homogenization would occur for some features with higher correlation, making it really difficult to conduct a thorough analysis of the data and creating a  challenge to defining features</a:t>
            </a:r>
          </a:p>
          <a:p>
            <a:r>
              <a:rPr lang="en-US" dirty="0"/>
              <a:t>as the dimension increases, the possible combinations of clusters grow, and the clustering will be hard to define</a:t>
            </a:r>
          </a:p>
        </p:txBody>
      </p:sp>
      <p:sp>
        <p:nvSpPr>
          <p:cNvPr id="4" name="Slide Number Placeholder 3">
            <a:extLst>
              <a:ext uri="{FF2B5EF4-FFF2-40B4-BE49-F238E27FC236}">
                <a16:creationId xmlns:a16="http://schemas.microsoft.com/office/drawing/2014/main" id="{2004B9B1-E8E8-510E-94BC-058F8136D68D}"/>
              </a:ext>
            </a:extLst>
          </p:cNvPr>
          <p:cNvSpPr>
            <a:spLocks noGrp="1"/>
          </p:cNvSpPr>
          <p:nvPr>
            <p:ph type="sldNum" sz="quarter" idx="12"/>
          </p:nvPr>
        </p:nvSpPr>
        <p:spPr/>
        <p:txBody>
          <a:bodyPr/>
          <a:lstStyle/>
          <a:p>
            <a:fld id="{4267CD5E-26CF-4249-8540-BB1D07FD4227}" type="slidenum">
              <a:rPr lang="en-US" smtClean="0"/>
              <a:t>20</a:t>
            </a:fld>
            <a:endParaRPr lang="en-US"/>
          </a:p>
        </p:txBody>
      </p:sp>
      <p:pic>
        <p:nvPicPr>
          <p:cNvPr id="6" name="Picture 5" descr="A street sign in front of a building&#10;&#10;Description automatically generated with medium confidence">
            <a:extLst>
              <a:ext uri="{FF2B5EF4-FFF2-40B4-BE49-F238E27FC236}">
                <a16:creationId xmlns:a16="http://schemas.microsoft.com/office/drawing/2014/main" id="{1388B224-40CB-CE23-8220-566F58AB581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97189" y="1690687"/>
            <a:ext cx="5306314" cy="4586153"/>
          </a:xfrm>
          <a:prstGeom prst="rect">
            <a:avLst/>
          </a:prstGeom>
        </p:spPr>
      </p:pic>
    </p:spTree>
    <p:extLst>
      <p:ext uri="{BB962C8B-B14F-4D97-AF65-F5344CB8AC3E}">
        <p14:creationId xmlns:p14="http://schemas.microsoft.com/office/powerpoint/2010/main" val="441830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0CEB6-1EA1-CC28-EDA4-4449011B4500}"/>
              </a:ext>
            </a:extLst>
          </p:cNvPr>
          <p:cNvSpPr>
            <a:spLocks noGrp="1"/>
          </p:cNvSpPr>
          <p:nvPr>
            <p:ph type="ctrTitle"/>
          </p:nvPr>
        </p:nvSpPr>
        <p:spPr/>
        <p:txBody>
          <a:bodyPr/>
          <a:lstStyle/>
          <a:p>
            <a:r>
              <a:rPr lang="en-US" dirty="0"/>
              <a:t>THANK </a:t>
            </a:r>
            <a:r>
              <a:rPr lang="en-US" b="1" dirty="0"/>
              <a:t>YOU</a:t>
            </a:r>
          </a:p>
        </p:txBody>
      </p:sp>
      <p:sp>
        <p:nvSpPr>
          <p:cNvPr id="4" name="Date Placeholder 3">
            <a:extLst>
              <a:ext uri="{FF2B5EF4-FFF2-40B4-BE49-F238E27FC236}">
                <a16:creationId xmlns:a16="http://schemas.microsoft.com/office/drawing/2014/main" id="{CE1BFA88-D953-BF55-7AD5-510254B426B0}"/>
              </a:ext>
            </a:extLst>
          </p:cNvPr>
          <p:cNvSpPr>
            <a:spLocks noGrp="1"/>
          </p:cNvSpPr>
          <p:nvPr>
            <p:ph type="dt" sz="half" idx="10"/>
          </p:nvPr>
        </p:nvSpPr>
        <p:spPr/>
        <p:txBody>
          <a:bodyPr/>
          <a:lstStyle/>
          <a:p>
            <a:r>
              <a:rPr lang="en-US" dirty="0"/>
              <a:t> 2022</a:t>
            </a:r>
          </a:p>
        </p:txBody>
      </p:sp>
      <p:sp>
        <p:nvSpPr>
          <p:cNvPr id="8" name="TextBox 7">
            <a:extLst>
              <a:ext uri="{FF2B5EF4-FFF2-40B4-BE49-F238E27FC236}">
                <a16:creationId xmlns:a16="http://schemas.microsoft.com/office/drawing/2014/main" id="{4AFDD1CE-2BBC-520C-994E-5BB4462074EC}"/>
              </a:ext>
            </a:extLst>
          </p:cNvPr>
          <p:cNvSpPr txBox="1"/>
          <p:nvPr/>
        </p:nvSpPr>
        <p:spPr>
          <a:xfrm>
            <a:off x="7072313" y="5543550"/>
            <a:ext cx="4814887" cy="646331"/>
          </a:xfrm>
          <a:prstGeom prst="rect">
            <a:avLst/>
          </a:prstGeom>
          <a:noFill/>
        </p:spPr>
        <p:txBody>
          <a:bodyPr wrap="square" rtlCol="0">
            <a:spAutoFit/>
          </a:bodyPr>
          <a:lstStyle/>
          <a:p>
            <a:pPr algn="r"/>
            <a:r>
              <a:rPr lang="en-US" b="1" dirty="0">
                <a:solidFill>
                  <a:schemeClr val="bg1"/>
                </a:solidFill>
                <a:latin typeface="IBM Plex Sans" panose="020B0503050203000203" pitchFamily="34" charset="0"/>
              </a:rPr>
              <a:t>Stevens Institute of Technology</a:t>
            </a:r>
          </a:p>
          <a:p>
            <a:pPr algn="r"/>
            <a:r>
              <a:rPr lang="en-US" dirty="0">
                <a:solidFill>
                  <a:schemeClr val="bg1"/>
                </a:solidFill>
                <a:latin typeface="IBM Plex Sans" panose="020B0503050203000203" pitchFamily="34" charset="0"/>
              </a:rPr>
              <a:t>1 Castle Point Terrace, Hoboken, NJ 07030</a:t>
            </a:r>
          </a:p>
        </p:txBody>
      </p:sp>
    </p:spTree>
    <p:extLst>
      <p:ext uri="{BB962C8B-B14F-4D97-AF65-F5344CB8AC3E}">
        <p14:creationId xmlns:p14="http://schemas.microsoft.com/office/powerpoint/2010/main" val="3545612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C73C-061F-D32D-2FC0-1FBC0FC01E41}"/>
              </a:ext>
            </a:extLst>
          </p:cNvPr>
          <p:cNvSpPr>
            <a:spLocks noGrp="1"/>
          </p:cNvSpPr>
          <p:nvPr>
            <p:ph type="title"/>
          </p:nvPr>
        </p:nvSpPr>
        <p:spPr/>
        <p:txBody>
          <a:bodyPr>
            <a:normAutofit/>
          </a:bodyPr>
          <a:lstStyle/>
          <a:p>
            <a:pPr algn="just">
              <a:lnSpc>
                <a:spcPct val="110000"/>
              </a:lnSpc>
            </a:pPr>
            <a:r>
              <a:rPr lang="en-US" sz="4400" dirty="0"/>
              <a:t>Introduction</a:t>
            </a:r>
          </a:p>
        </p:txBody>
      </p:sp>
      <p:sp>
        <p:nvSpPr>
          <p:cNvPr id="3" name="Content Placeholder 2">
            <a:extLst>
              <a:ext uri="{FF2B5EF4-FFF2-40B4-BE49-F238E27FC236}">
                <a16:creationId xmlns:a16="http://schemas.microsoft.com/office/drawing/2014/main" id="{A655B3D4-D3D0-ED89-BF88-1F72A9AA4D35}"/>
              </a:ext>
            </a:extLst>
          </p:cNvPr>
          <p:cNvSpPr>
            <a:spLocks noGrp="1"/>
          </p:cNvSpPr>
          <p:nvPr>
            <p:ph idx="1"/>
          </p:nvPr>
        </p:nvSpPr>
        <p:spPr>
          <a:xfrm>
            <a:off x="337458" y="1825625"/>
            <a:ext cx="5073528" cy="4235176"/>
          </a:xfrm>
        </p:spPr>
        <p:txBody>
          <a:bodyPr>
            <a:normAutofit/>
          </a:bodyPr>
          <a:lstStyle/>
          <a:p>
            <a:pPr algn="just"/>
            <a:r>
              <a:rPr lang="en-US" sz="2400" dirty="0">
                <a:latin typeface="+mn-lt"/>
              </a:rPr>
              <a:t>The project aims to evaluate financial market data through data collection, data preparation, feature extraction, data cleaning, analytical processing, and algorithmic techniques.</a:t>
            </a:r>
          </a:p>
          <a:p>
            <a:pPr algn="just"/>
            <a:r>
              <a:rPr lang="en-US" sz="2400" dirty="0">
                <a:latin typeface="+mn-lt"/>
              </a:rPr>
              <a:t>We employed various models to predict bankruptcies and attempted to select the best model feasible by analyzing the data and utilizing various machine learning methods.</a:t>
            </a:r>
            <a:endParaRPr lang="en-IN" sz="2400" dirty="0"/>
          </a:p>
        </p:txBody>
      </p:sp>
      <p:sp>
        <p:nvSpPr>
          <p:cNvPr id="4" name="Slide Number Placeholder 3">
            <a:extLst>
              <a:ext uri="{FF2B5EF4-FFF2-40B4-BE49-F238E27FC236}">
                <a16:creationId xmlns:a16="http://schemas.microsoft.com/office/drawing/2014/main" id="{05636BAE-B149-0185-4F54-B98E9F83386C}"/>
              </a:ext>
            </a:extLst>
          </p:cNvPr>
          <p:cNvSpPr>
            <a:spLocks noGrp="1"/>
          </p:cNvSpPr>
          <p:nvPr>
            <p:ph type="sldNum" sz="quarter" idx="12"/>
          </p:nvPr>
        </p:nvSpPr>
        <p:spPr/>
        <p:txBody>
          <a:bodyPr/>
          <a:lstStyle/>
          <a:p>
            <a:fld id="{4267CD5E-26CF-4249-8540-BB1D07FD4227}" type="slidenum">
              <a:rPr lang="en-US" smtClean="0"/>
              <a:t>3</a:t>
            </a:fld>
            <a:endParaRPr lang="en-US"/>
          </a:p>
        </p:txBody>
      </p:sp>
      <p:pic>
        <p:nvPicPr>
          <p:cNvPr id="6" name="Picture 5" descr="A blue sign with white text&#10;&#10;Description automatically generated with low confidence">
            <a:extLst>
              <a:ext uri="{FF2B5EF4-FFF2-40B4-BE49-F238E27FC236}">
                <a16:creationId xmlns:a16="http://schemas.microsoft.com/office/drawing/2014/main" id="{1833ED20-91E0-9E6B-A115-076C60F3FE2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15297" y="1255259"/>
            <a:ext cx="6110313" cy="4586152"/>
          </a:xfrm>
          <a:prstGeom prst="rect">
            <a:avLst/>
          </a:prstGeom>
        </p:spPr>
      </p:pic>
    </p:spTree>
    <p:extLst>
      <p:ext uri="{BB962C8B-B14F-4D97-AF65-F5344CB8AC3E}">
        <p14:creationId xmlns:p14="http://schemas.microsoft.com/office/powerpoint/2010/main" val="421240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C73C-061F-D32D-2FC0-1FBC0FC01E41}"/>
              </a:ext>
            </a:extLst>
          </p:cNvPr>
          <p:cNvSpPr>
            <a:spLocks noGrp="1"/>
          </p:cNvSpPr>
          <p:nvPr>
            <p:ph type="title"/>
          </p:nvPr>
        </p:nvSpPr>
        <p:spPr/>
        <p:txBody>
          <a:bodyPr/>
          <a:lstStyle/>
          <a:p>
            <a:r>
              <a:rPr lang="en-IN" dirty="0"/>
              <a:t>WHY BANKRUPTCY?</a:t>
            </a:r>
          </a:p>
        </p:txBody>
      </p:sp>
      <p:sp>
        <p:nvSpPr>
          <p:cNvPr id="3" name="Content Placeholder 2">
            <a:extLst>
              <a:ext uri="{FF2B5EF4-FFF2-40B4-BE49-F238E27FC236}">
                <a16:creationId xmlns:a16="http://schemas.microsoft.com/office/drawing/2014/main" id="{A655B3D4-D3D0-ED89-BF88-1F72A9AA4D35}"/>
              </a:ext>
            </a:extLst>
          </p:cNvPr>
          <p:cNvSpPr>
            <a:spLocks noGrp="1"/>
          </p:cNvSpPr>
          <p:nvPr>
            <p:ph idx="1"/>
          </p:nvPr>
        </p:nvSpPr>
        <p:spPr>
          <a:xfrm>
            <a:off x="239486" y="1426029"/>
            <a:ext cx="5171500" cy="4634772"/>
          </a:xfrm>
        </p:spPr>
        <p:txBody>
          <a:bodyPr>
            <a:normAutofit/>
          </a:bodyPr>
          <a:lstStyle/>
          <a:p>
            <a:pPr algn="l"/>
            <a:r>
              <a:rPr lang="en-US" sz="2000" b="0" i="0" u="none" strike="noStrike" baseline="0" dirty="0">
                <a:solidFill>
                  <a:srgbClr val="222222"/>
                </a:solidFill>
                <a:latin typeface="+mn-lt"/>
              </a:rPr>
              <a:t>One of the primary objectives of credit risk assessment is predicting business insolvency.</a:t>
            </a:r>
            <a:endParaRPr lang="en-US" sz="2000" dirty="0">
              <a:latin typeface="+mn-lt"/>
            </a:endParaRPr>
          </a:p>
          <a:p>
            <a:pPr algn="l"/>
            <a:r>
              <a:rPr lang="en-US" sz="2000" b="0" i="0" u="none" strike="noStrike" baseline="0" dirty="0">
                <a:solidFill>
                  <a:srgbClr val="222222"/>
                </a:solidFill>
                <a:latin typeface="+mn-lt"/>
              </a:rPr>
              <a:t>Bankruptcy or corporate failure can hurt both the individual company and the global economy.</a:t>
            </a:r>
          </a:p>
          <a:p>
            <a:pPr algn="l"/>
            <a:r>
              <a:rPr lang="en-US" sz="2000" b="0" i="0" u="none" strike="noStrike" baseline="0" dirty="0">
                <a:solidFill>
                  <a:srgbClr val="222222"/>
                </a:solidFill>
                <a:latin typeface="+mn-lt"/>
              </a:rPr>
              <a:t>Particularly since the financial crisis of 2007–2008, it has elevated in importance for most financial institutions, professionals, and scholars.</a:t>
            </a:r>
          </a:p>
          <a:p>
            <a:pPr algn="l"/>
            <a:r>
              <a:rPr lang="en-US" sz="2000" dirty="0">
                <a:solidFill>
                  <a:srgbClr val="222222"/>
                </a:solidFill>
                <a:latin typeface="+mn-lt"/>
              </a:rPr>
              <a:t>Rising interest rates and inflation have created more probability of bankruptcy in banks and institutions.</a:t>
            </a:r>
            <a:endParaRPr lang="en-IN" sz="2000" dirty="0">
              <a:latin typeface="+mn-lt"/>
            </a:endParaRPr>
          </a:p>
        </p:txBody>
      </p:sp>
      <p:sp>
        <p:nvSpPr>
          <p:cNvPr id="4" name="Slide Number Placeholder 3">
            <a:extLst>
              <a:ext uri="{FF2B5EF4-FFF2-40B4-BE49-F238E27FC236}">
                <a16:creationId xmlns:a16="http://schemas.microsoft.com/office/drawing/2014/main" id="{05636BAE-B149-0185-4F54-B98E9F83386C}"/>
              </a:ext>
            </a:extLst>
          </p:cNvPr>
          <p:cNvSpPr>
            <a:spLocks noGrp="1"/>
          </p:cNvSpPr>
          <p:nvPr>
            <p:ph type="sldNum" sz="quarter" idx="12"/>
          </p:nvPr>
        </p:nvSpPr>
        <p:spPr/>
        <p:txBody>
          <a:bodyPr/>
          <a:lstStyle/>
          <a:p>
            <a:fld id="{4267CD5E-26CF-4249-8540-BB1D07FD4227}" type="slidenum">
              <a:rPr lang="en-US" smtClean="0"/>
              <a:t>4</a:t>
            </a:fld>
            <a:endParaRPr lang="en-US"/>
          </a:p>
        </p:txBody>
      </p:sp>
      <p:pic>
        <p:nvPicPr>
          <p:cNvPr id="6" name="Picture 5" descr="Diagram&#10;&#10;Description automatically generated with low confidence">
            <a:extLst>
              <a:ext uri="{FF2B5EF4-FFF2-40B4-BE49-F238E27FC236}">
                <a16:creationId xmlns:a16="http://schemas.microsoft.com/office/drawing/2014/main" id="{B972CD48-F71E-E707-C2BF-5DC54DC8682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39416" y="1281794"/>
            <a:ext cx="6179697" cy="4634772"/>
          </a:xfrm>
          <a:prstGeom prst="rect">
            <a:avLst/>
          </a:prstGeom>
        </p:spPr>
      </p:pic>
      <p:sp>
        <p:nvSpPr>
          <p:cNvPr id="11" name="TextBox 10">
            <a:extLst>
              <a:ext uri="{FF2B5EF4-FFF2-40B4-BE49-F238E27FC236}">
                <a16:creationId xmlns:a16="http://schemas.microsoft.com/office/drawing/2014/main" id="{7C4E809A-B230-F573-40F6-C83908A3ACB8}"/>
              </a:ext>
            </a:extLst>
          </p:cNvPr>
          <p:cNvSpPr txBox="1"/>
          <p:nvPr/>
        </p:nvSpPr>
        <p:spPr>
          <a:xfrm>
            <a:off x="438647" y="5353510"/>
            <a:ext cx="6096000" cy="923330"/>
          </a:xfrm>
          <a:prstGeom prst="rect">
            <a:avLst/>
          </a:prstGeom>
          <a:noFill/>
        </p:spPr>
        <p:txBody>
          <a:bodyPr wrap="square">
            <a:spAutoFit/>
          </a:bodyPr>
          <a:lstStyle/>
          <a:p>
            <a:pPr algn="l"/>
            <a:r>
              <a:rPr lang="en-US" sz="1800" b="1" i="0" u="none" strike="noStrike" baseline="0" dirty="0">
                <a:solidFill>
                  <a:srgbClr val="222222"/>
                </a:solidFill>
                <a:latin typeface="CanvaSans-Bold"/>
              </a:rPr>
              <a:t>Research Question:</a:t>
            </a:r>
          </a:p>
          <a:p>
            <a:pPr algn="l"/>
            <a:r>
              <a:rPr lang="en-US" sz="1800" b="1" i="0" u="none" strike="noStrike" baseline="0" dirty="0">
                <a:solidFill>
                  <a:srgbClr val="222222"/>
                </a:solidFill>
                <a:latin typeface="CanvaSans-Bold"/>
              </a:rPr>
              <a:t>Can we accurately predict bankruptcy using Machine</a:t>
            </a:r>
          </a:p>
          <a:p>
            <a:pPr algn="l"/>
            <a:r>
              <a:rPr lang="en-US" sz="1800" b="1" i="0" u="none" strike="noStrike" baseline="0" dirty="0">
                <a:solidFill>
                  <a:srgbClr val="222222"/>
                </a:solidFill>
                <a:latin typeface="CanvaSans-Bold"/>
              </a:rPr>
              <a:t>Learning Models?</a:t>
            </a:r>
            <a:endParaRPr lang="en-US" dirty="0"/>
          </a:p>
        </p:txBody>
      </p:sp>
    </p:spTree>
    <p:extLst>
      <p:ext uri="{BB962C8B-B14F-4D97-AF65-F5344CB8AC3E}">
        <p14:creationId xmlns:p14="http://schemas.microsoft.com/office/powerpoint/2010/main" val="4238329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C73C-061F-D32D-2FC0-1FBC0FC01E41}"/>
              </a:ext>
            </a:extLst>
          </p:cNvPr>
          <p:cNvSpPr>
            <a:spLocks noGrp="1"/>
          </p:cNvSpPr>
          <p:nvPr>
            <p:ph type="title"/>
          </p:nvPr>
        </p:nvSpPr>
        <p:spPr/>
        <p:txBody>
          <a:bodyPr/>
          <a:lstStyle/>
          <a:p>
            <a:pPr algn="ctr"/>
            <a:r>
              <a:rPr lang="en-IN" dirty="0"/>
              <a:t>RECENT NEWS ARTICLES</a:t>
            </a:r>
          </a:p>
        </p:txBody>
      </p:sp>
      <p:sp>
        <p:nvSpPr>
          <p:cNvPr id="4" name="Slide Number Placeholder 3">
            <a:extLst>
              <a:ext uri="{FF2B5EF4-FFF2-40B4-BE49-F238E27FC236}">
                <a16:creationId xmlns:a16="http://schemas.microsoft.com/office/drawing/2014/main" id="{05636BAE-B149-0185-4F54-B98E9F83386C}"/>
              </a:ext>
            </a:extLst>
          </p:cNvPr>
          <p:cNvSpPr>
            <a:spLocks noGrp="1"/>
          </p:cNvSpPr>
          <p:nvPr>
            <p:ph type="sldNum" sz="quarter" idx="12"/>
          </p:nvPr>
        </p:nvSpPr>
        <p:spPr/>
        <p:txBody>
          <a:bodyPr/>
          <a:lstStyle/>
          <a:p>
            <a:fld id="{4267CD5E-26CF-4249-8540-BB1D07FD4227}" type="slidenum">
              <a:rPr lang="en-US" smtClean="0"/>
              <a:t>5</a:t>
            </a:fld>
            <a:endParaRPr lang="en-US"/>
          </a:p>
        </p:txBody>
      </p:sp>
      <p:pic>
        <p:nvPicPr>
          <p:cNvPr id="6" name="Picture 5">
            <a:extLst>
              <a:ext uri="{FF2B5EF4-FFF2-40B4-BE49-F238E27FC236}">
                <a16:creationId xmlns:a16="http://schemas.microsoft.com/office/drawing/2014/main" id="{F2CC36F7-1A25-4B39-69B3-6C1F5184F787}"/>
              </a:ext>
            </a:extLst>
          </p:cNvPr>
          <p:cNvPicPr>
            <a:picLocks noChangeAspect="1"/>
          </p:cNvPicPr>
          <p:nvPr/>
        </p:nvPicPr>
        <p:blipFill>
          <a:blip r:embed="rId2"/>
          <a:stretch>
            <a:fillRect/>
          </a:stretch>
        </p:blipFill>
        <p:spPr>
          <a:xfrm>
            <a:off x="3875498" y="1157160"/>
            <a:ext cx="7671733" cy="19713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8982C6E2-8E24-FA56-91D6-9F4A84184740}"/>
              </a:ext>
            </a:extLst>
          </p:cNvPr>
          <p:cNvPicPr>
            <a:picLocks noChangeAspect="1"/>
          </p:cNvPicPr>
          <p:nvPr/>
        </p:nvPicPr>
        <p:blipFill>
          <a:blip r:embed="rId3"/>
          <a:stretch>
            <a:fillRect/>
          </a:stretch>
        </p:blipFill>
        <p:spPr>
          <a:xfrm rot="450793">
            <a:off x="466254" y="2773899"/>
            <a:ext cx="7842417" cy="21450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F3C5D39A-A247-7446-71C6-A03965BF6138}"/>
              </a:ext>
            </a:extLst>
          </p:cNvPr>
          <p:cNvPicPr>
            <a:picLocks noChangeAspect="1"/>
          </p:cNvPicPr>
          <p:nvPr/>
        </p:nvPicPr>
        <p:blipFill>
          <a:blip r:embed="rId4"/>
          <a:stretch>
            <a:fillRect/>
          </a:stretch>
        </p:blipFill>
        <p:spPr>
          <a:xfrm rot="21153315">
            <a:off x="3216169" y="4266179"/>
            <a:ext cx="8391257" cy="16565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49060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C73C-061F-D32D-2FC0-1FBC0FC01E41}"/>
              </a:ext>
            </a:extLst>
          </p:cNvPr>
          <p:cNvSpPr>
            <a:spLocks noGrp="1"/>
          </p:cNvSpPr>
          <p:nvPr>
            <p:ph type="title"/>
          </p:nvPr>
        </p:nvSpPr>
        <p:spPr/>
        <p:txBody>
          <a:bodyPr/>
          <a:lstStyle/>
          <a:p>
            <a:r>
              <a:rPr lang="en-IN" dirty="0"/>
              <a:t>Dataset</a:t>
            </a:r>
          </a:p>
        </p:txBody>
      </p:sp>
      <p:sp>
        <p:nvSpPr>
          <p:cNvPr id="3" name="Content Placeholder 2">
            <a:extLst>
              <a:ext uri="{FF2B5EF4-FFF2-40B4-BE49-F238E27FC236}">
                <a16:creationId xmlns:a16="http://schemas.microsoft.com/office/drawing/2014/main" id="{A655B3D4-D3D0-ED89-BF88-1F72A9AA4D35}"/>
              </a:ext>
            </a:extLst>
          </p:cNvPr>
          <p:cNvSpPr>
            <a:spLocks noGrp="1"/>
          </p:cNvSpPr>
          <p:nvPr>
            <p:ph idx="1"/>
          </p:nvPr>
        </p:nvSpPr>
        <p:spPr>
          <a:xfrm>
            <a:off x="644771" y="1175657"/>
            <a:ext cx="10709031" cy="4885144"/>
          </a:xfrm>
        </p:spPr>
        <p:txBody>
          <a:bodyPr>
            <a:noAutofit/>
          </a:bodyPr>
          <a:lstStyle/>
          <a:p>
            <a:pPr marL="0" indent="0" algn="l">
              <a:buNone/>
            </a:pPr>
            <a:r>
              <a:rPr lang="en-US" sz="2000" b="1" i="0" u="none" strike="noStrike" baseline="0" dirty="0">
                <a:latin typeface="+mn-lt"/>
              </a:rPr>
              <a:t>Description of the data</a:t>
            </a:r>
            <a:endParaRPr lang="en-US" sz="1700" b="1" i="0" u="none" strike="noStrike" baseline="0" dirty="0">
              <a:latin typeface="+mn-lt"/>
            </a:endParaRPr>
          </a:p>
          <a:p>
            <a:pPr algn="l"/>
            <a:r>
              <a:rPr lang="en-US" sz="1700" b="0" i="0" u="none" strike="noStrike" baseline="0" dirty="0">
                <a:latin typeface="+mn-lt"/>
              </a:rPr>
              <a:t>The data set we have chosen was collected from the Taiwan Economic Journal from </a:t>
            </a:r>
            <a:r>
              <a:rPr lang="en-US" sz="1700" b="1" i="0" u="none" strike="noStrike" baseline="0" dirty="0">
                <a:latin typeface="+mn-lt"/>
              </a:rPr>
              <a:t>1999 to 2009.</a:t>
            </a:r>
            <a:r>
              <a:rPr lang="en-US" sz="1700" b="0" i="0" u="none" strike="noStrike" baseline="0" dirty="0">
                <a:latin typeface="+mn-lt"/>
              </a:rPr>
              <a:t> The data contains Bankrupt companies that were identified based on the business regulations of the Taiwan Stock Exchange.</a:t>
            </a:r>
          </a:p>
          <a:p>
            <a:pPr marL="0" indent="0">
              <a:buNone/>
            </a:pPr>
            <a:r>
              <a:rPr lang="en-US" sz="2000" b="1" i="0" u="none" strike="noStrike" baseline="0" dirty="0">
                <a:latin typeface="+mn-lt"/>
              </a:rPr>
              <a:t>Features of the data</a:t>
            </a:r>
            <a:r>
              <a:rPr lang="en-US" sz="1500" b="0" i="0" u="none" strike="noStrike" baseline="0" dirty="0">
                <a:latin typeface="+mn-lt"/>
              </a:rPr>
              <a:t>			</a:t>
            </a:r>
          </a:p>
          <a:p>
            <a:pPr algn="l"/>
            <a:r>
              <a:rPr lang="en-US" sz="1500" b="1" dirty="0">
                <a:latin typeface="+mn-lt"/>
              </a:rPr>
              <a:t>Target variable: 	</a:t>
            </a:r>
            <a:r>
              <a:rPr lang="en-US" sz="1500" dirty="0">
                <a:latin typeface="+mn-lt"/>
              </a:rPr>
              <a:t>		 Bankrupt (0 or 1)</a:t>
            </a:r>
          </a:p>
          <a:p>
            <a:pPr marL="0" indent="0" algn="l">
              <a:buNone/>
            </a:pPr>
            <a:endParaRPr lang="en-US" sz="1500" dirty="0">
              <a:latin typeface="+mn-lt"/>
            </a:endParaRPr>
          </a:p>
          <a:p>
            <a:pPr algn="l"/>
            <a:r>
              <a:rPr lang="en-US" sz="1500" b="1" i="0" u="none" strike="noStrike" baseline="0" dirty="0">
                <a:latin typeface="+mn-lt"/>
              </a:rPr>
              <a:t>How many 0 and how many 1?</a:t>
            </a:r>
            <a:r>
              <a:rPr lang="en-US" sz="1500" b="0" i="0" u="none" strike="noStrike" baseline="0" dirty="0">
                <a:latin typeface="+mn-lt"/>
              </a:rPr>
              <a:t>		</a:t>
            </a:r>
          </a:p>
          <a:p>
            <a:pPr marL="0" indent="0" algn="l">
              <a:buNone/>
            </a:pPr>
            <a:endParaRPr lang="en-US" sz="1500" b="0" i="0" u="none" strike="noStrike" baseline="0" dirty="0">
              <a:latin typeface="+mn-lt"/>
            </a:endParaRPr>
          </a:p>
          <a:p>
            <a:pPr algn="l"/>
            <a:r>
              <a:rPr lang="en-US" sz="1500" b="1" i="0" u="none" strike="noStrike" baseline="0" dirty="0">
                <a:latin typeface="+mn-lt"/>
              </a:rPr>
              <a:t>Data contains different industries</a:t>
            </a:r>
            <a:r>
              <a:rPr lang="en-US" sz="1500" b="0" i="0" u="none" strike="noStrike" baseline="0" dirty="0">
                <a:latin typeface="+mn-lt"/>
              </a:rPr>
              <a:t> 	 Manufacturing, Shipping, retail, Tourism, Pharmaceuticals</a:t>
            </a:r>
          </a:p>
          <a:p>
            <a:pPr algn="l"/>
            <a:r>
              <a:rPr lang="en-US" sz="1500" b="1" dirty="0">
                <a:latin typeface="+mn-lt"/>
              </a:rPr>
              <a:t>Number of years of data 	</a:t>
            </a:r>
            <a:r>
              <a:rPr lang="en-US" sz="1500" dirty="0">
                <a:latin typeface="+mn-lt"/>
              </a:rPr>
              <a:t>	 10 years (From 1999 to 2009)</a:t>
            </a:r>
          </a:p>
          <a:p>
            <a:pPr marL="0" indent="0" algn="l">
              <a:buNone/>
            </a:pPr>
            <a:endParaRPr lang="en-US" sz="1500" dirty="0">
              <a:latin typeface="+mn-lt"/>
            </a:endParaRPr>
          </a:p>
          <a:p>
            <a:pPr algn="l"/>
            <a:r>
              <a:rPr lang="en-US" sz="1500" b="1" dirty="0">
                <a:solidFill>
                  <a:srgbClr val="C00000"/>
                </a:solidFill>
                <a:latin typeface="+mn-lt"/>
              </a:rPr>
              <a:t>Some of the features from our Dataset:</a:t>
            </a:r>
            <a:endParaRPr lang="en-IN" sz="1500" b="1" dirty="0">
              <a:solidFill>
                <a:srgbClr val="C00000"/>
              </a:solidFill>
              <a:latin typeface="+mn-lt"/>
            </a:endParaRPr>
          </a:p>
          <a:p>
            <a:pPr algn="l">
              <a:buFont typeface="Wingdings" panose="05000000000000000000" pitchFamily="2" charset="2"/>
              <a:buChar char="Ø"/>
            </a:pPr>
            <a:endParaRPr lang="en-US" sz="1700" dirty="0">
              <a:solidFill>
                <a:srgbClr val="C00000"/>
              </a:solidFill>
              <a:latin typeface="+mn-lt"/>
            </a:endParaRPr>
          </a:p>
        </p:txBody>
      </p:sp>
      <p:sp>
        <p:nvSpPr>
          <p:cNvPr id="4" name="Slide Number Placeholder 3">
            <a:extLst>
              <a:ext uri="{FF2B5EF4-FFF2-40B4-BE49-F238E27FC236}">
                <a16:creationId xmlns:a16="http://schemas.microsoft.com/office/drawing/2014/main" id="{05636BAE-B149-0185-4F54-B98E9F83386C}"/>
              </a:ext>
            </a:extLst>
          </p:cNvPr>
          <p:cNvSpPr>
            <a:spLocks noGrp="1"/>
          </p:cNvSpPr>
          <p:nvPr>
            <p:ph type="sldNum" sz="quarter" idx="12"/>
          </p:nvPr>
        </p:nvSpPr>
        <p:spPr/>
        <p:txBody>
          <a:bodyPr/>
          <a:lstStyle/>
          <a:p>
            <a:fld id="{4267CD5E-26CF-4249-8540-BB1D07FD4227}" type="slidenum">
              <a:rPr lang="en-US" smtClean="0"/>
              <a:t>6</a:t>
            </a:fld>
            <a:endParaRPr lang="en-US" dirty="0"/>
          </a:p>
        </p:txBody>
      </p:sp>
      <p:pic>
        <p:nvPicPr>
          <p:cNvPr id="8" name="Picture 7" descr="Diagram, schematic&#10;&#10;Description automatically generated">
            <a:extLst>
              <a:ext uri="{FF2B5EF4-FFF2-40B4-BE49-F238E27FC236}">
                <a16:creationId xmlns:a16="http://schemas.microsoft.com/office/drawing/2014/main" id="{360F2D8E-8ACD-D32D-EB0F-A5F0043F5603}"/>
              </a:ext>
            </a:extLst>
          </p:cNvPr>
          <p:cNvPicPr>
            <a:picLocks noChangeAspect="1"/>
          </p:cNvPicPr>
          <p:nvPr/>
        </p:nvPicPr>
        <p:blipFill>
          <a:blip r:embed="rId2"/>
          <a:stretch>
            <a:fillRect/>
          </a:stretch>
        </p:blipFill>
        <p:spPr>
          <a:xfrm>
            <a:off x="4398782" y="3072810"/>
            <a:ext cx="2954819" cy="712379"/>
          </a:xfrm>
          <a:prstGeom prst="rect">
            <a:avLst/>
          </a:prstGeom>
        </p:spPr>
      </p:pic>
      <p:graphicFrame>
        <p:nvGraphicFramePr>
          <p:cNvPr id="9" name="Table 9">
            <a:extLst>
              <a:ext uri="{FF2B5EF4-FFF2-40B4-BE49-F238E27FC236}">
                <a16:creationId xmlns:a16="http://schemas.microsoft.com/office/drawing/2014/main" id="{8E071512-27D7-7A03-2F01-8B7CAECCFFE4}"/>
              </a:ext>
            </a:extLst>
          </p:cNvPr>
          <p:cNvGraphicFramePr>
            <a:graphicFrameLocks noGrp="1"/>
          </p:cNvGraphicFramePr>
          <p:nvPr>
            <p:extLst>
              <p:ext uri="{D42A27DB-BD31-4B8C-83A1-F6EECF244321}">
                <p14:modId xmlns:p14="http://schemas.microsoft.com/office/powerpoint/2010/main" val="3423748101"/>
              </p:ext>
            </p:extLst>
          </p:nvPr>
        </p:nvGraphicFramePr>
        <p:xfrm>
          <a:off x="838198" y="5245712"/>
          <a:ext cx="9863572" cy="670560"/>
        </p:xfrm>
        <a:graphic>
          <a:graphicData uri="http://schemas.openxmlformats.org/drawingml/2006/table">
            <a:tbl>
              <a:tblPr firstRow="1" bandRow="1">
                <a:tableStyleId>{5C22544A-7EE6-4342-B048-85BDC9FD1C3A}</a:tableStyleId>
              </a:tblPr>
              <a:tblGrid>
                <a:gridCol w="3411585">
                  <a:extLst>
                    <a:ext uri="{9D8B030D-6E8A-4147-A177-3AD203B41FA5}">
                      <a16:colId xmlns:a16="http://schemas.microsoft.com/office/drawing/2014/main" val="3207501152"/>
                    </a:ext>
                  </a:extLst>
                </a:gridCol>
                <a:gridCol w="6451987">
                  <a:extLst>
                    <a:ext uri="{9D8B030D-6E8A-4147-A177-3AD203B41FA5}">
                      <a16:colId xmlns:a16="http://schemas.microsoft.com/office/drawing/2014/main" val="3400397783"/>
                    </a:ext>
                  </a:extLst>
                </a:gridCol>
              </a:tblGrid>
              <a:tr h="0">
                <a:tc>
                  <a:txBody>
                    <a:bodyPr/>
                    <a:lstStyle/>
                    <a:p>
                      <a:pPr marL="285750" indent="-285750">
                        <a:buFont typeface="Wingdings" panose="05000000000000000000" pitchFamily="2" charset="2"/>
                        <a:buChar char="Ø"/>
                      </a:pPr>
                      <a:r>
                        <a:rPr lang="en-US" sz="1600" b="0" dirty="0">
                          <a:solidFill>
                            <a:schemeClr val="tx1"/>
                          </a:solidFill>
                        </a:rPr>
                        <a:t>Operating Gross Margin</a:t>
                      </a:r>
                    </a:p>
                  </a:txBody>
                  <a:tcPr>
                    <a:noFill/>
                  </a:tcPr>
                </a:tc>
                <a:tc>
                  <a:txBody>
                    <a:bodyPr/>
                    <a:lstStyle/>
                    <a:p>
                      <a:pPr marL="285750" indent="-285750">
                        <a:buFont typeface="Wingdings" panose="05000000000000000000" pitchFamily="2" charset="2"/>
                        <a:buChar char="Ø"/>
                      </a:pPr>
                      <a:r>
                        <a:rPr lang="en-US" sz="1600" b="0" baseline="0" dirty="0">
                          <a:solidFill>
                            <a:schemeClr val="tx1"/>
                          </a:solidFill>
                        </a:rPr>
                        <a:t>Quick Ratio</a:t>
                      </a:r>
                    </a:p>
                  </a:txBody>
                  <a:tcPr>
                    <a:noFill/>
                  </a:tcPr>
                </a:tc>
                <a:extLst>
                  <a:ext uri="{0D108BD9-81ED-4DB2-BD59-A6C34878D82A}">
                    <a16:rowId xmlns:a16="http://schemas.microsoft.com/office/drawing/2014/main" val="1338610062"/>
                  </a:ext>
                </a:extLst>
              </a:tr>
              <a:tr h="121709">
                <a:tc>
                  <a:txBody>
                    <a:bodyPr/>
                    <a:lstStyle/>
                    <a:p>
                      <a:pPr marL="285750" indent="-285750">
                        <a:buFont typeface="Wingdings" panose="05000000000000000000" pitchFamily="2" charset="2"/>
                        <a:buChar char="Ø"/>
                      </a:pPr>
                      <a:r>
                        <a:rPr lang="en-US" sz="1600" baseline="0" dirty="0">
                          <a:solidFill>
                            <a:schemeClr val="tx1"/>
                          </a:solidFill>
                        </a:rPr>
                        <a:t>Net Value Per Share</a:t>
                      </a:r>
                    </a:p>
                  </a:txBody>
                  <a:tcPr>
                    <a:noFill/>
                  </a:tcPr>
                </a:tc>
                <a:tc>
                  <a:txBody>
                    <a:bodyPr/>
                    <a:lstStyle/>
                    <a:p>
                      <a:pPr marL="285750" indent="-285750">
                        <a:buFont typeface="Wingdings" panose="05000000000000000000" pitchFamily="2" charset="2"/>
                        <a:buChar char="Ø"/>
                      </a:pPr>
                      <a:r>
                        <a:rPr lang="en-US" sz="1600" baseline="0" dirty="0">
                          <a:solidFill>
                            <a:schemeClr val="tx1"/>
                          </a:solidFill>
                        </a:rPr>
                        <a:t>Cash Flow Rate</a:t>
                      </a:r>
                    </a:p>
                  </a:txBody>
                  <a:tcPr>
                    <a:noFill/>
                  </a:tcPr>
                </a:tc>
                <a:extLst>
                  <a:ext uri="{0D108BD9-81ED-4DB2-BD59-A6C34878D82A}">
                    <a16:rowId xmlns:a16="http://schemas.microsoft.com/office/drawing/2014/main" val="3276126526"/>
                  </a:ext>
                </a:extLst>
              </a:tr>
            </a:tbl>
          </a:graphicData>
        </a:graphic>
      </p:graphicFrame>
    </p:spTree>
    <p:extLst>
      <p:ext uri="{BB962C8B-B14F-4D97-AF65-F5344CB8AC3E}">
        <p14:creationId xmlns:p14="http://schemas.microsoft.com/office/powerpoint/2010/main" val="3792518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7C79-ED3D-7560-27A0-F006D74290A9}"/>
              </a:ext>
            </a:extLst>
          </p:cNvPr>
          <p:cNvSpPr>
            <a:spLocks noGrp="1"/>
          </p:cNvSpPr>
          <p:nvPr>
            <p:ph type="title"/>
          </p:nvPr>
        </p:nvSpPr>
        <p:spPr/>
        <p:txBody>
          <a:bodyPr/>
          <a:lstStyle/>
          <a:p>
            <a:r>
              <a:rPr lang="en-IN" dirty="0"/>
              <a:t>Exploratory Data Analysis: </a:t>
            </a:r>
            <a:r>
              <a:rPr lang="en-IN" sz="2800" dirty="0"/>
              <a:t>Summary Statistics</a:t>
            </a:r>
            <a:endParaRPr lang="en-IN" dirty="0"/>
          </a:p>
        </p:txBody>
      </p:sp>
      <p:sp>
        <p:nvSpPr>
          <p:cNvPr id="4" name="Slide Number Placeholder 3">
            <a:extLst>
              <a:ext uri="{FF2B5EF4-FFF2-40B4-BE49-F238E27FC236}">
                <a16:creationId xmlns:a16="http://schemas.microsoft.com/office/drawing/2014/main" id="{927FD45D-3607-1591-362E-E82CACDB6DFC}"/>
              </a:ext>
            </a:extLst>
          </p:cNvPr>
          <p:cNvSpPr>
            <a:spLocks noGrp="1"/>
          </p:cNvSpPr>
          <p:nvPr>
            <p:ph type="sldNum" sz="quarter" idx="12"/>
          </p:nvPr>
        </p:nvSpPr>
        <p:spPr/>
        <p:txBody>
          <a:bodyPr/>
          <a:lstStyle/>
          <a:p>
            <a:fld id="{4267CD5E-26CF-4249-8540-BB1D07FD4227}" type="slidenum">
              <a:rPr lang="en-US" smtClean="0"/>
              <a:t>7</a:t>
            </a:fld>
            <a:endParaRPr lang="en-US"/>
          </a:p>
        </p:txBody>
      </p:sp>
      <p:pic>
        <p:nvPicPr>
          <p:cNvPr id="12" name="Content Placeholder 11" descr="Table&#10;&#10;Description automatically generated">
            <a:extLst>
              <a:ext uri="{FF2B5EF4-FFF2-40B4-BE49-F238E27FC236}">
                <a16:creationId xmlns:a16="http://schemas.microsoft.com/office/drawing/2014/main" id="{E1209751-9F46-1BDD-8F6C-A582918D16BE}"/>
              </a:ext>
            </a:extLst>
          </p:cNvPr>
          <p:cNvPicPr>
            <a:picLocks noGrp="1" noChangeAspect="1"/>
          </p:cNvPicPr>
          <p:nvPr>
            <p:ph sz="half" idx="1"/>
          </p:nvPr>
        </p:nvPicPr>
        <p:blipFill>
          <a:blip r:embed="rId2"/>
          <a:stretch>
            <a:fillRect/>
          </a:stretch>
        </p:blipFill>
        <p:spPr>
          <a:xfrm>
            <a:off x="644770" y="1690688"/>
            <a:ext cx="5529608" cy="2524261"/>
          </a:xfrm>
        </p:spPr>
      </p:pic>
      <p:sp>
        <p:nvSpPr>
          <p:cNvPr id="14" name="TextBox 13">
            <a:extLst>
              <a:ext uri="{FF2B5EF4-FFF2-40B4-BE49-F238E27FC236}">
                <a16:creationId xmlns:a16="http://schemas.microsoft.com/office/drawing/2014/main" id="{E1C97672-46D2-76AB-5545-276707EF0E56}"/>
              </a:ext>
            </a:extLst>
          </p:cNvPr>
          <p:cNvSpPr txBox="1"/>
          <p:nvPr/>
        </p:nvSpPr>
        <p:spPr>
          <a:xfrm>
            <a:off x="6810103" y="1629626"/>
            <a:ext cx="4180115" cy="2585323"/>
          </a:xfrm>
          <a:prstGeom prst="rect">
            <a:avLst/>
          </a:prstGeom>
          <a:noFill/>
        </p:spPr>
        <p:txBody>
          <a:bodyPr wrap="square" rtlCol="0">
            <a:spAutoFit/>
          </a:bodyPr>
          <a:lstStyle/>
          <a:p>
            <a:pPr marL="285750" indent="-285750">
              <a:buFontTx/>
              <a:buChar char="-"/>
            </a:pPr>
            <a:r>
              <a:rPr lang="en-US" dirty="0"/>
              <a:t>Zero Missing Values</a:t>
            </a:r>
          </a:p>
          <a:p>
            <a:pPr marL="285750" indent="-285750">
              <a:buFontTx/>
              <a:buChar char="-"/>
            </a:pPr>
            <a:r>
              <a:rPr lang="en-US" dirty="0"/>
              <a:t>Data type for all features are numeric</a:t>
            </a:r>
          </a:p>
          <a:p>
            <a:pPr marL="285750" indent="-285750">
              <a:buFontTx/>
              <a:buChar char="-"/>
            </a:pPr>
            <a:r>
              <a:rPr lang="en-US" dirty="0"/>
              <a:t>The Bankrupt Variable was changed into Factor using </a:t>
            </a:r>
            <a:r>
              <a:rPr lang="en-US" dirty="0" err="1"/>
              <a:t>as.factor</a:t>
            </a:r>
            <a:r>
              <a:rPr lang="en-US" dirty="0"/>
              <a:t>()</a:t>
            </a:r>
          </a:p>
          <a:p>
            <a:pPr marL="285750" indent="-285750">
              <a:buFontTx/>
              <a:buChar char="-"/>
            </a:pPr>
            <a:r>
              <a:rPr lang="en-US" dirty="0"/>
              <a:t>96 Features</a:t>
            </a:r>
          </a:p>
          <a:p>
            <a:pPr marL="285750" indent="-285750">
              <a:buFontTx/>
              <a:buChar char="-"/>
            </a:pPr>
            <a:r>
              <a:rPr lang="en-US" dirty="0"/>
              <a:t>6819 Observations </a:t>
            </a:r>
          </a:p>
          <a:p>
            <a:pPr marL="285750" indent="-285750">
              <a:buFontTx/>
              <a:buChar char="-"/>
            </a:pPr>
            <a:r>
              <a:rPr lang="en-US" dirty="0"/>
              <a:t>Mean range between -----------</a:t>
            </a:r>
          </a:p>
          <a:p>
            <a:pPr marL="285750" indent="-285750">
              <a:buFontTx/>
              <a:buChar char="-"/>
            </a:pPr>
            <a:r>
              <a:rPr lang="en-US" dirty="0"/>
              <a:t>Standard Deviation range between ------</a:t>
            </a:r>
          </a:p>
          <a:p>
            <a:pPr marL="285750" indent="-285750">
              <a:buFontTx/>
              <a:buChar char="-"/>
            </a:pPr>
            <a:endParaRPr lang="en-US" dirty="0"/>
          </a:p>
        </p:txBody>
      </p:sp>
      <p:pic>
        <p:nvPicPr>
          <p:cNvPr id="16" name="Picture 15">
            <a:extLst>
              <a:ext uri="{FF2B5EF4-FFF2-40B4-BE49-F238E27FC236}">
                <a16:creationId xmlns:a16="http://schemas.microsoft.com/office/drawing/2014/main" id="{AFB37763-5020-20CD-828B-4AB327EC612E}"/>
              </a:ext>
            </a:extLst>
          </p:cNvPr>
          <p:cNvPicPr>
            <a:picLocks noChangeAspect="1"/>
          </p:cNvPicPr>
          <p:nvPr/>
        </p:nvPicPr>
        <p:blipFill>
          <a:blip r:embed="rId3"/>
          <a:stretch>
            <a:fillRect/>
          </a:stretch>
        </p:blipFill>
        <p:spPr>
          <a:xfrm>
            <a:off x="531223" y="4659869"/>
            <a:ext cx="11286309" cy="1172130"/>
          </a:xfrm>
          <a:prstGeom prst="rect">
            <a:avLst/>
          </a:prstGeom>
        </p:spPr>
      </p:pic>
    </p:spTree>
    <p:extLst>
      <p:ext uri="{BB962C8B-B14F-4D97-AF65-F5344CB8AC3E}">
        <p14:creationId xmlns:p14="http://schemas.microsoft.com/office/powerpoint/2010/main" val="4079906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44BE-8C62-5DA7-B17C-7D9ECF61310F}"/>
              </a:ext>
            </a:extLst>
          </p:cNvPr>
          <p:cNvSpPr>
            <a:spLocks noGrp="1"/>
          </p:cNvSpPr>
          <p:nvPr>
            <p:ph type="title"/>
          </p:nvPr>
        </p:nvSpPr>
        <p:spPr/>
        <p:txBody>
          <a:bodyPr/>
          <a:lstStyle/>
          <a:p>
            <a:r>
              <a:rPr lang="en-IN" dirty="0"/>
              <a:t>Exploratory Data Analysis: </a:t>
            </a:r>
            <a:r>
              <a:rPr lang="en-IN" sz="2800" dirty="0"/>
              <a:t>Data Visualization </a:t>
            </a:r>
            <a:endParaRPr lang="en-US" dirty="0"/>
          </a:p>
        </p:txBody>
      </p:sp>
      <p:pic>
        <p:nvPicPr>
          <p:cNvPr id="7" name="Content Placeholder 6" descr="A picture containing text, electronics, keyboard&#10;&#10;Description automatically generated">
            <a:extLst>
              <a:ext uri="{FF2B5EF4-FFF2-40B4-BE49-F238E27FC236}">
                <a16:creationId xmlns:a16="http://schemas.microsoft.com/office/drawing/2014/main" id="{8614BD9E-86AF-43D4-5AF2-03477A4FCD0C}"/>
              </a:ext>
            </a:extLst>
          </p:cNvPr>
          <p:cNvPicPr>
            <a:picLocks noGrp="1" noChangeAspect="1"/>
          </p:cNvPicPr>
          <p:nvPr>
            <p:ph sz="half" idx="1"/>
          </p:nvPr>
        </p:nvPicPr>
        <p:blipFill>
          <a:blip r:embed="rId2"/>
          <a:stretch>
            <a:fillRect/>
          </a:stretch>
        </p:blipFill>
        <p:spPr>
          <a:xfrm>
            <a:off x="400595" y="1236618"/>
            <a:ext cx="6022782" cy="4805410"/>
          </a:xfrm>
        </p:spPr>
      </p:pic>
      <p:sp>
        <p:nvSpPr>
          <p:cNvPr id="4" name="Content Placeholder 3">
            <a:extLst>
              <a:ext uri="{FF2B5EF4-FFF2-40B4-BE49-F238E27FC236}">
                <a16:creationId xmlns:a16="http://schemas.microsoft.com/office/drawing/2014/main" id="{C1EB5CAD-0BDE-6C54-1910-4661F8C9B108}"/>
              </a:ext>
            </a:extLst>
          </p:cNvPr>
          <p:cNvSpPr>
            <a:spLocks noGrp="1"/>
          </p:cNvSpPr>
          <p:nvPr>
            <p:ph sz="half" idx="2"/>
          </p:nvPr>
        </p:nvSpPr>
        <p:spPr>
          <a:xfrm>
            <a:off x="7338107" y="2290626"/>
            <a:ext cx="3309258" cy="4351339"/>
          </a:xfrm>
        </p:spPr>
        <p:txBody>
          <a:bodyPr/>
          <a:lstStyle/>
          <a:p>
            <a:r>
              <a:rPr lang="en-US" dirty="0"/>
              <a:t>Visualized all the features in our dataset to understand the skewness of our Dataset.</a:t>
            </a:r>
          </a:p>
          <a:p>
            <a:r>
              <a:rPr lang="en-US" dirty="0"/>
              <a:t>Performed Shapiro Wilk test and Anderson Darling test for normality on our dataset</a:t>
            </a:r>
          </a:p>
        </p:txBody>
      </p:sp>
      <p:sp>
        <p:nvSpPr>
          <p:cNvPr id="5" name="Slide Number Placeholder 4">
            <a:extLst>
              <a:ext uri="{FF2B5EF4-FFF2-40B4-BE49-F238E27FC236}">
                <a16:creationId xmlns:a16="http://schemas.microsoft.com/office/drawing/2014/main" id="{4F1EB16D-45E0-BE95-B1D4-101B189956A1}"/>
              </a:ext>
            </a:extLst>
          </p:cNvPr>
          <p:cNvSpPr>
            <a:spLocks noGrp="1"/>
          </p:cNvSpPr>
          <p:nvPr>
            <p:ph type="sldNum" sz="quarter" idx="12"/>
          </p:nvPr>
        </p:nvSpPr>
        <p:spPr/>
        <p:txBody>
          <a:bodyPr/>
          <a:lstStyle/>
          <a:p>
            <a:fld id="{4267CD5E-26CF-4249-8540-BB1D07FD4227}" type="slidenum">
              <a:rPr lang="en-US" smtClean="0"/>
              <a:t>8</a:t>
            </a:fld>
            <a:endParaRPr lang="en-US"/>
          </a:p>
        </p:txBody>
      </p:sp>
    </p:spTree>
    <p:extLst>
      <p:ext uri="{BB962C8B-B14F-4D97-AF65-F5344CB8AC3E}">
        <p14:creationId xmlns:p14="http://schemas.microsoft.com/office/powerpoint/2010/main" val="2907926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B0198-DB15-40BB-4347-629FE4BC457A}"/>
              </a:ext>
            </a:extLst>
          </p:cNvPr>
          <p:cNvSpPr>
            <a:spLocks noGrp="1"/>
          </p:cNvSpPr>
          <p:nvPr>
            <p:ph type="title"/>
          </p:nvPr>
        </p:nvSpPr>
        <p:spPr/>
        <p:txBody>
          <a:bodyPr/>
          <a:lstStyle/>
          <a:p>
            <a:r>
              <a:rPr lang="en-IN" dirty="0"/>
              <a:t>Exploratory Data Analysis: </a:t>
            </a:r>
            <a:r>
              <a:rPr lang="en-IN" sz="2800" dirty="0"/>
              <a:t>pre-processing</a:t>
            </a:r>
            <a:endParaRPr lang="en-IN" dirty="0"/>
          </a:p>
        </p:txBody>
      </p:sp>
      <p:sp>
        <p:nvSpPr>
          <p:cNvPr id="3" name="Content Placeholder 2">
            <a:extLst>
              <a:ext uri="{FF2B5EF4-FFF2-40B4-BE49-F238E27FC236}">
                <a16:creationId xmlns:a16="http://schemas.microsoft.com/office/drawing/2014/main" id="{CC0C3904-6AB1-3F97-6425-2CB6368E56DB}"/>
              </a:ext>
            </a:extLst>
          </p:cNvPr>
          <p:cNvSpPr>
            <a:spLocks noGrp="1"/>
          </p:cNvSpPr>
          <p:nvPr>
            <p:ph idx="1"/>
          </p:nvPr>
        </p:nvSpPr>
        <p:spPr/>
        <p:txBody>
          <a:bodyPr/>
          <a:lstStyle/>
          <a:p>
            <a:pPr algn="just"/>
            <a:r>
              <a:rPr lang="en-IN" dirty="0"/>
              <a:t>Finding missing values in our dataset</a:t>
            </a:r>
          </a:p>
          <a:p>
            <a:pPr algn="just"/>
            <a:r>
              <a:rPr lang="en-IN" dirty="0"/>
              <a:t>Dropping the </a:t>
            </a:r>
            <a:r>
              <a:rPr lang="en-IN" dirty="0" err="1"/>
              <a:t>Net.Income.Flag</a:t>
            </a:r>
            <a:r>
              <a:rPr lang="en-IN" dirty="0"/>
              <a:t> column from our dataset (only one unique column)</a:t>
            </a:r>
          </a:p>
          <a:p>
            <a:pPr algn="just"/>
            <a:r>
              <a:rPr lang="en-IN" dirty="0"/>
              <a:t>Normalizing the dataset for skewness and Kurtosis</a:t>
            </a:r>
          </a:p>
        </p:txBody>
      </p:sp>
      <p:sp>
        <p:nvSpPr>
          <p:cNvPr id="4" name="Slide Number Placeholder 3">
            <a:extLst>
              <a:ext uri="{FF2B5EF4-FFF2-40B4-BE49-F238E27FC236}">
                <a16:creationId xmlns:a16="http://schemas.microsoft.com/office/drawing/2014/main" id="{4C1BF2A6-527A-AFAE-4B40-2C0F0B2A6355}"/>
              </a:ext>
            </a:extLst>
          </p:cNvPr>
          <p:cNvSpPr>
            <a:spLocks noGrp="1"/>
          </p:cNvSpPr>
          <p:nvPr>
            <p:ph type="sldNum" sz="quarter" idx="12"/>
          </p:nvPr>
        </p:nvSpPr>
        <p:spPr/>
        <p:txBody>
          <a:bodyPr/>
          <a:lstStyle/>
          <a:p>
            <a:fld id="{4267CD5E-26CF-4249-8540-BB1D07FD4227}" type="slidenum">
              <a:rPr lang="en-US" smtClean="0"/>
              <a:t>9</a:t>
            </a:fld>
            <a:endParaRPr lang="en-US"/>
          </a:p>
        </p:txBody>
      </p:sp>
      <p:pic>
        <p:nvPicPr>
          <p:cNvPr id="6" name="Picture 5" descr="A picture containing text, chime, antenna&#10;&#10;Description automatically generated">
            <a:extLst>
              <a:ext uri="{FF2B5EF4-FFF2-40B4-BE49-F238E27FC236}">
                <a16:creationId xmlns:a16="http://schemas.microsoft.com/office/drawing/2014/main" id="{055066BD-48DE-8605-BDA1-044B41D249CD}"/>
              </a:ext>
            </a:extLst>
          </p:cNvPr>
          <p:cNvPicPr>
            <a:picLocks noChangeAspect="1"/>
          </p:cNvPicPr>
          <p:nvPr/>
        </p:nvPicPr>
        <p:blipFill>
          <a:blip r:embed="rId2"/>
          <a:stretch>
            <a:fillRect/>
          </a:stretch>
        </p:blipFill>
        <p:spPr>
          <a:xfrm>
            <a:off x="838198" y="3073421"/>
            <a:ext cx="4397494" cy="3095400"/>
          </a:xfrm>
          <a:prstGeom prst="rect">
            <a:avLst/>
          </a:prstGeom>
        </p:spPr>
      </p:pic>
      <p:pic>
        <p:nvPicPr>
          <p:cNvPr id="8" name="Picture 7" descr="Chart, bar chart&#10;&#10;Description automatically generated">
            <a:extLst>
              <a:ext uri="{FF2B5EF4-FFF2-40B4-BE49-F238E27FC236}">
                <a16:creationId xmlns:a16="http://schemas.microsoft.com/office/drawing/2014/main" id="{533FDFD2-D1DD-1D25-5FFC-706C00AF53D7}"/>
              </a:ext>
            </a:extLst>
          </p:cNvPr>
          <p:cNvPicPr>
            <a:picLocks noChangeAspect="1"/>
          </p:cNvPicPr>
          <p:nvPr/>
        </p:nvPicPr>
        <p:blipFill>
          <a:blip r:embed="rId3"/>
          <a:stretch>
            <a:fillRect/>
          </a:stretch>
        </p:blipFill>
        <p:spPr>
          <a:xfrm>
            <a:off x="6122534" y="3127431"/>
            <a:ext cx="4624979" cy="2987380"/>
          </a:xfrm>
          <a:prstGeom prst="rect">
            <a:avLst/>
          </a:prstGeom>
        </p:spPr>
      </p:pic>
    </p:spTree>
    <p:extLst>
      <p:ext uri="{BB962C8B-B14F-4D97-AF65-F5344CB8AC3E}">
        <p14:creationId xmlns:p14="http://schemas.microsoft.com/office/powerpoint/2010/main" val="221585565"/>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673</TotalTime>
  <Words>1155</Words>
  <Application>Microsoft Office PowerPoint</Application>
  <PresentationFormat>Widescreen</PresentationFormat>
  <Paragraphs>170</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Calibri</vt:lpstr>
      <vt:lpstr>CanvaSans-Bold</vt:lpstr>
      <vt:lpstr>IBM Plex Sans</vt:lpstr>
      <vt:lpstr>IBM Plex Sans Light</vt:lpstr>
      <vt:lpstr>IBM Plex Sans SemiBold</vt:lpstr>
      <vt:lpstr>Saira Condensed Condensed Light</vt:lpstr>
      <vt:lpstr>Saira Condensed Condensed SemiBold</vt:lpstr>
      <vt:lpstr>System Font Regular</vt:lpstr>
      <vt:lpstr>Verdana</vt:lpstr>
      <vt:lpstr>Wingdings</vt:lpstr>
      <vt:lpstr>Office Theme</vt:lpstr>
      <vt:lpstr>BANKRUPTCY BANKRUPTCY PREDICTION USING MACHINE LEARNING </vt:lpstr>
      <vt:lpstr>Agenda</vt:lpstr>
      <vt:lpstr>Introduction</vt:lpstr>
      <vt:lpstr>WHY BANKRUPTCY?</vt:lpstr>
      <vt:lpstr>RECENT NEWS ARTICLES</vt:lpstr>
      <vt:lpstr>Dataset</vt:lpstr>
      <vt:lpstr>Exploratory Data Analysis: Summary Statistics</vt:lpstr>
      <vt:lpstr>Exploratory Data Analysis: Data Visualization </vt:lpstr>
      <vt:lpstr>Exploratory Data Analysis: pre-processing</vt:lpstr>
      <vt:lpstr>Exploratory Data Analysis: Data Visualization  </vt:lpstr>
      <vt:lpstr>Machine Learning Algorithms Used:</vt:lpstr>
      <vt:lpstr>Random Forest  </vt:lpstr>
      <vt:lpstr>Methodology: Random Forest</vt:lpstr>
      <vt:lpstr>Logistic Regression</vt:lpstr>
      <vt:lpstr>Linear Discriminant Analysis (LDA)</vt:lpstr>
      <vt:lpstr>Quadratic Discriminant Analysis (QDA)</vt:lpstr>
      <vt:lpstr>Quadratic Discriminant Analysis (QDA)</vt:lpstr>
      <vt:lpstr>K – Nearest Neighbors: KNN = 2</vt:lpstr>
      <vt:lpstr>Results</vt:lpstr>
      <vt:lpstr>Some 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Tashveen Kaur</cp:lastModifiedBy>
  <cp:revision>52</cp:revision>
  <dcterms:created xsi:type="dcterms:W3CDTF">2022-06-10T19:28:06Z</dcterms:created>
  <dcterms:modified xsi:type="dcterms:W3CDTF">2023-05-02T22:05:04Z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2023-05-02T05:45:31Z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d5bcd5ca-7ab0-4063-bd89-f4691a50121d</vt:lpwstr>
  </property>
  <property fmtid="{D5CDD505-2E9C-101B-9397-08002B2CF9AE}" pid="8" name="MSIP_Label_a73fd474-4f3c-44ed-88fb-5cc4bd2471bf_ContentBits">
    <vt:lpwstr>0</vt:lpwstr>
  </property>
</Properties>
</file>